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8" r:id="rId2"/>
    <p:sldId id="305" r:id="rId3"/>
    <p:sldId id="318" r:id="rId4"/>
    <p:sldId id="307" r:id="rId5"/>
    <p:sldId id="320" r:id="rId6"/>
    <p:sldId id="321" r:id="rId7"/>
    <p:sldId id="309" r:id="rId8"/>
    <p:sldId id="324" r:id="rId9"/>
    <p:sldId id="319" r:id="rId10"/>
    <p:sldId id="313" r:id="rId11"/>
    <p:sldId id="326" r:id="rId12"/>
    <p:sldId id="323" r:id="rId13"/>
    <p:sldId id="312" r:id="rId14"/>
    <p:sldId id="31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9CE63-F003-930E-9BC9-BD748452E811}" v="72" dt="2021-12-09T12:37:25.353"/>
    <p1510:client id="{8AE42FC8-2E2F-91D2-1641-A30916D301F4}" v="1" dt="2021-12-09T03:15:40.387"/>
    <p1510:client id="{A77AB889-C1DD-074B-8C35-6747E76AD47F}" v="2864" dt="2021-12-09T14:01:14.032"/>
    <p1510:client id="{E30A9610-5043-B51F-1B5B-EC190253B92C}" v="3497" dt="2021-12-09T02:26:00.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p:cViewPr varScale="1">
        <p:scale>
          <a:sx n="96" d="100"/>
          <a:sy n="96" d="100"/>
        </p:scale>
        <p:origin x="1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FA643-DE5D-2C4E-9F3A-7B12884B9C26}" type="datetimeFigureOut">
              <a:rPr lang="en-US" smtClean="0"/>
              <a:t>12/16/21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90191-D6FD-6144-B79B-30F4BE93B949}" type="slidenum">
              <a:rPr lang="en-US" smtClean="0"/>
              <a:t>‹#›</a:t>
            </a:fld>
            <a:endParaRPr lang="en-US"/>
          </a:p>
        </p:txBody>
      </p:sp>
    </p:spTree>
    <p:extLst>
      <p:ext uri="{BB962C8B-B14F-4D97-AF65-F5344CB8AC3E}">
        <p14:creationId xmlns:p14="http://schemas.microsoft.com/office/powerpoint/2010/main" val="412290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uses data mining and machine learning techniques used for prediction, </a:t>
            </a:r>
            <a:r>
              <a:rPr lang="en-US" sz="1200" kern="1200">
                <a:solidFill>
                  <a:schemeClr val="tx1"/>
                </a:solidFill>
                <a:effectLst/>
                <a:latin typeface="+mn-lt"/>
                <a:ea typeface="+mn-ea"/>
                <a:cs typeface="+mn-cs"/>
              </a:rPr>
              <a:t>classification, clustering, evaluation, and analysis.</a:t>
            </a:r>
            <a:r>
              <a:rPr lang="en-US">
                <a:effectLst/>
              </a:rPr>
              <a:t> </a:t>
            </a:r>
            <a:endParaRPr lang="en-US"/>
          </a:p>
        </p:txBody>
      </p:sp>
      <p:sp>
        <p:nvSpPr>
          <p:cNvPr id="4" name="Slide Number Placeholder 3"/>
          <p:cNvSpPr>
            <a:spLocks noGrp="1"/>
          </p:cNvSpPr>
          <p:nvPr>
            <p:ph type="sldNum" sz="quarter" idx="5"/>
          </p:nvPr>
        </p:nvSpPr>
        <p:spPr/>
        <p:txBody>
          <a:bodyPr/>
          <a:lstStyle/>
          <a:p>
            <a:fld id="{8DE70472-528F-1D48-9625-6E50B8AA3FFB}" type="slidenum">
              <a:rPr lang="en-US" smtClean="0"/>
              <a:t>1</a:t>
            </a:fld>
            <a:endParaRPr lang="en-US"/>
          </a:p>
        </p:txBody>
      </p:sp>
    </p:spTree>
    <p:extLst>
      <p:ext uri="{BB962C8B-B14F-4D97-AF65-F5344CB8AC3E}">
        <p14:creationId xmlns:p14="http://schemas.microsoft.com/office/powerpoint/2010/main" val="3907205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www.americanbanker.com</a:t>
            </a:r>
            <a:r>
              <a:rPr lang="en-US"/>
              <a:t>/news/</a:t>
            </a:r>
            <a:r>
              <a:rPr lang="en-US" err="1"/>
              <a:t>fintechs</a:t>
            </a:r>
            <a:r>
              <a:rPr lang="en-US"/>
              <a:t>-seek-</a:t>
            </a:r>
            <a:r>
              <a:rPr lang="en-US" err="1"/>
              <a:t>cfpb</a:t>
            </a:r>
            <a:r>
              <a:rPr lang="en-US"/>
              <a:t>-guidance-on-making-ai-based-lending-fair</a:t>
            </a:r>
          </a:p>
          <a:p>
            <a:endParaRPr lang="en-US"/>
          </a:p>
          <a:p>
            <a:r>
              <a:rPr lang="en-US"/>
              <a:t>- Machine learning algorithms prevent inequality and discrimination without breaching privacy regulation laws? </a:t>
            </a:r>
          </a:p>
          <a:p>
            <a:endParaRPr lang="en-US"/>
          </a:p>
          <a:p>
            <a:r>
              <a:rPr lang="en-US"/>
              <a:t>- How can algorithms be regulated by government agencies to ensure fair lending without reducing their accuracy?  </a:t>
            </a:r>
          </a:p>
          <a:p>
            <a:endParaRPr lang="en-US"/>
          </a:p>
        </p:txBody>
      </p:sp>
      <p:sp>
        <p:nvSpPr>
          <p:cNvPr id="4" name="Slide Number Placeholder 3"/>
          <p:cNvSpPr>
            <a:spLocks noGrp="1"/>
          </p:cNvSpPr>
          <p:nvPr>
            <p:ph type="sldNum" sz="quarter" idx="5"/>
          </p:nvPr>
        </p:nvSpPr>
        <p:spPr/>
        <p:txBody>
          <a:bodyPr/>
          <a:lstStyle/>
          <a:p>
            <a:fld id="{DF790191-D6FD-6144-B79B-30F4BE93B949}" type="slidenum">
              <a:rPr lang="en-US" smtClean="0"/>
              <a:t>14</a:t>
            </a:fld>
            <a:endParaRPr lang="en-US"/>
          </a:p>
        </p:txBody>
      </p:sp>
    </p:spTree>
    <p:extLst>
      <p:ext uri="{BB962C8B-B14F-4D97-AF65-F5344CB8AC3E}">
        <p14:creationId xmlns:p14="http://schemas.microsoft.com/office/powerpoint/2010/main" val="96259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8DE70472-528F-1D48-9625-6E50B8AA3FFB}" type="slidenum">
              <a:rPr lang="en-US" smtClean="0"/>
              <a:t>2</a:t>
            </a:fld>
            <a:endParaRPr lang="en-US"/>
          </a:p>
        </p:txBody>
      </p:sp>
    </p:spTree>
    <p:extLst>
      <p:ext uri="{BB962C8B-B14F-4D97-AF65-F5344CB8AC3E}">
        <p14:creationId xmlns:p14="http://schemas.microsoft.com/office/powerpoint/2010/main" val="211756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Loans were issued in 2014</a:t>
            </a:r>
          </a:p>
          <a:p>
            <a:pPr lvl="1"/>
            <a:r>
              <a:rPr lang="en-US"/>
              <a:t>Last payment dates range 2014 – 2018</a:t>
            </a:r>
          </a:p>
          <a:p>
            <a:pPr lvl="2"/>
            <a:r>
              <a:rPr lang="en-US"/>
              <a:t>Range from 28 days to 4 years</a:t>
            </a:r>
          </a:p>
          <a:p>
            <a:endParaRPr lang="en-US"/>
          </a:p>
          <a:p>
            <a:endParaRPr lang="en-US"/>
          </a:p>
          <a:p>
            <a:endParaRPr lang="en-US"/>
          </a:p>
          <a:p>
            <a:r>
              <a:rPr lang="en-US"/>
              <a:t>file:///Users/</a:t>
            </a:r>
            <a:r>
              <a:rPr lang="en-US" err="1"/>
              <a:t>courtneyhrdy</a:t>
            </a:r>
            <a:r>
              <a:rPr lang="en-US"/>
              <a:t>/Downloads/</a:t>
            </a:r>
            <a:r>
              <a:rPr lang="en-US" err="1"/>
              <a:t>Lending_Club_Data_Analysis.pdf</a:t>
            </a:r>
            <a:endParaRPr lang="en-US"/>
          </a:p>
          <a:p>
            <a:endParaRPr lang="en-US"/>
          </a:p>
          <a:p>
            <a:r>
              <a:rPr lang="en-US"/>
              <a:t>https://</a:t>
            </a:r>
            <a:r>
              <a:rPr lang="en-US" err="1"/>
              <a:t>skhan-tech.github.io</a:t>
            </a:r>
            <a:r>
              <a:rPr lang="en-US"/>
              <a:t>/2020/02/16/Lending-Club-Loan-Analysis/</a:t>
            </a:r>
          </a:p>
        </p:txBody>
      </p:sp>
      <p:sp>
        <p:nvSpPr>
          <p:cNvPr id="4" name="Slide Number Placeholder 3"/>
          <p:cNvSpPr>
            <a:spLocks noGrp="1"/>
          </p:cNvSpPr>
          <p:nvPr>
            <p:ph type="sldNum" sz="quarter" idx="5"/>
          </p:nvPr>
        </p:nvSpPr>
        <p:spPr/>
        <p:txBody>
          <a:bodyPr/>
          <a:lstStyle/>
          <a:p>
            <a:fld id="{DF790191-D6FD-6144-B79B-30F4BE93B949}" type="slidenum">
              <a:rPr lang="en-US" smtClean="0"/>
              <a:t>5</a:t>
            </a:fld>
            <a:endParaRPr lang="en-US"/>
          </a:p>
        </p:txBody>
      </p:sp>
    </p:spTree>
    <p:extLst>
      <p:ext uri="{BB962C8B-B14F-4D97-AF65-F5344CB8AC3E}">
        <p14:creationId xmlns:p14="http://schemas.microsoft.com/office/powerpoint/2010/main" val="300361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790191-D6FD-6144-B79B-30F4BE93B949}" type="slidenum">
              <a:rPr lang="en-US" smtClean="0"/>
              <a:t>7</a:t>
            </a:fld>
            <a:endParaRPr lang="en-US"/>
          </a:p>
        </p:txBody>
      </p:sp>
    </p:spTree>
    <p:extLst>
      <p:ext uri="{BB962C8B-B14F-4D97-AF65-F5344CB8AC3E}">
        <p14:creationId xmlns:p14="http://schemas.microsoft.com/office/powerpoint/2010/main" val="389735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Comparing logistic regression coefficients to random forest feature </a:t>
            </a:r>
            <a:r>
              <a:rPr lang="en-US" sz="1200" kern="1200" err="1">
                <a:solidFill>
                  <a:schemeClr val="tx1"/>
                </a:solidFill>
                <a:effectLst/>
                <a:latin typeface="+mn-lt"/>
                <a:ea typeface="+mn-ea"/>
                <a:cs typeface="+mn-cs"/>
              </a:rPr>
              <a:t>importances</a:t>
            </a:r>
            <a:r>
              <a:rPr lang="en-US" sz="1200" kern="1200">
                <a:solidFill>
                  <a:schemeClr val="tx1"/>
                </a:solidFill>
                <a:effectLst/>
                <a:latin typeface="+mn-lt"/>
                <a:ea typeface="+mn-ea"/>
                <a:cs typeface="+mn-cs"/>
              </a:rPr>
              <a:t>, the variable that is least likely to predict default has the highest feature importance.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features do not help make predictions, but are a measurement of average decrease in impurity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But these features </a:t>
            </a:r>
            <a:r>
              <a:rPr lang="en-US" sz="1200" kern="1200" err="1">
                <a:solidFill>
                  <a:schemeClr val="tx1"/>
                </a:solidFill>
                <a:effectLst/>
                <a:latin typeface="+mn-lt"/>
                <a:ea typeface="+mn-ea"/>
                <a:cs typeface="+mn-cs"/>
              </a:rPr>
              <a:t>importances</a:t>
            </a:r>
            <a:r>
              <a:rPr lang="en-US" sz="1200" kern="1200">
                <a:solidFill>
                  <a:schemeClr val="tx1"/>
                </a:solidFill>
                <a:effectLst/>
                <a:latin typeface="+mn-lt"/>
                <a:ea typeface="+mn-ea"/>
                <a:cs typeface="+mn-cs"/>
              </a:rPr>
              <a:t> aren’t necessarily interpretable as helping to make predictions or allowing us to analyze the problem. These feature </a:t>
            </a:r>
            <a:r>
              <a:rPr lang="en-US" sz="1200" kern="1200" err="1">
                <a:solidFill>
                  <a:schemeClr val="tx1"/>
                </a:solidFill>
                <a:effectLst/>
                <a:latin typeface="+mn-lt"/>
                <a:ea typeface="+mn-ea"/>
                <a:cs typeface="+mn-cs"/>
              </a:rPr>
              <a:t>importances</a:t>
            </a:r>
            <a:r>
              <a:rPr lang="en-US" sz="1200" kern="1200">
                <a:solidFill>
                  <a:schemeClr val="tx1"/>
                </a:solidFill>
                <a:effectLst/>
                <a:latin typeface="+mn-lt"/>
                <a:ea typeface="+mn-ea"/>
                <a:cs typeface="+mn-cs"/>
              </a:rPr>
              <a:t> are only important in the model, as in how they contributed to the decisions of each decision tree as an ensemble of trees.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err="1"/>
              <a:t>open_acc</a:t>
            </a:r>
            <a:r>
              <a:rPr lang="en-US" sz="1200"/>
              <a:t> The number of open credit lines in the borrower's credit file.</a:t>
            </a:r>
          </a:p>
          <a:p>
            <a:pPr marL="285750" indent="-285750">
              <a:buFont typeface="Arial" panose="020B0604020202020204" pitchFamily="34" charset="0"/>
              <a:buChar char="•"/>
            </a:pPr>
            <a:r>
              <a:rPr lang="en-US" sz="1200"/>
              <a:t> </a:t>
            </a:r>
            <a:r>
              <a:rPr lang="en-US" sz="1200" err="1"/>
              <a:t>int_rat</a:t>
            </a:r>
            <a:r>
              <a:rPr lang="en-US" sz="1200"/>
              <a:t> Interest Rate on the loan</a:t>
            </a:r>
          </a:p>
          <a:p>
            <a:pPr marL="285750" indent="-285750">
              <a:buFont typeface="Arial" panose="020B0604020202020204" pitchFamily="34" charset="0"/>
              <a:buChar char="•"/>
            </a:pPr>
            <a:r>
              <a:rPr lang="en-US" sz="1200" err="1"/>
              <a:t>Dti</a:t>
            </a:r>
            <a:r>
              <a:rPr lang="en-US" sz="1200"/>
              <a:t> A ratio calculated using the borrower’s total monthly debt payments on the total debt obligations, excluding mortgage and the requested LC loan, divided by the borrower’s self-reported monthly income.</a:t>
            </a:r>
          </a:p>
          <a:p>
            <a:pPr marL="285750" indent="-285750">
              <a:buFont typeface="Arial" panose="020B0604020202020204" pitchFamily="34" charset="0"/>
              <a:buChar char="•"/>
            </a:pPr>
            <a:r>
              <a:rPr lang="en-US" sz="1200" err="1"/>
              <a:t>loan_amnt</a:t>
            </a:r>
            <a:r>
              <a:rPr lang="en-US" sz="1200"/>
              <a:t> The listed amount of the loan applied for by the borrower. If at some point in time, the credit department reduces the loan amount, then it will be reflected in this value.</a:t>
            </a:r>
          </a:p>
          <a:p>
            <a:pPr marL="285750" indent="-285750">
              <a:buFont typeface="Arial" panose="020B0604020202020204" pitchFamily="34" charset="0"/>
              <a:buChar char="•"/>
            </a:pPr>
            <a:r>
              <a:rPr lang="en-US" sz="1200"/>
              <a:t>Delinq_2yrs - The number of 30+ days past-due incidences of delinquency in the borrower's credit file for the past 2 years</a:t>
            </a:r>
          </a:p>
          <a:p>
            <a:pPr marL="285750" indent="-285750">
              <a:buFont typeface="Arial" panose="020B0604020202020204" pitchFamily="34" charset="0"/>
              <a:buChar char="•"/>
            </a:pPr>
            <a:r>
              <a:rPr lang="en-US" sz="1200" err="1"/>
              <a:t>Emp_length</a:t>
            </a:r>
            <a:r>
              <a:rPr lang="en-US" sz="1200"/>
              <a:t> - Employment length in years. Possible values are between 0 and 10 where 0 means less than one year and 10 means ten or more years. </a:t>
            </a:r>
          </a:p>
          <a:p>
            <a:pPr marL="285750" indent="-285750">
              <a:buFont typeface="Arial" panose="020B0604020202020204" pitchFamily="34" charset="0"/>
              <a:buChar char="•"/>
            </a:pPr>
            <a:r>
              <a:rPr lang="en-US" sz="1200" err="1"/>
              <a:t>Annual_inc</a:t>
            </a:r>
            <a:r>
              <a:rPr lang="en-US" sz="1200"/>
              <a:t> The self-reported annual income provided by the borrower during registration.</a:t>
            </a:r>
          </a:p>
          <a:p>
            <a:pPr marL="285750" indent="-285750">
              <a:buFont typeface="Arial" panose="020B0604020202020204" pitchFamily="34" charset="0"/>
              <a:buChar char="•"/>
            </a:pPr>
            <a:r>
              <a:rPr lang="en-US" sz="1200" err="1"/>
              <a:t>Total_acc</a:t>
            </a:r>
            <a:r>
              <a:rPr lang="en-US" sz="1200"/>
              <a:t> The total number of credit lines currently in the borrower's credit file</a:t>
            </a:r>
          </a:p>
          <a:p>
            <a:pPr marL="285750" indent="-285750">
              <a:buFont typeface="Arial" panose="020B0604020202020204" pitchFamily="34" charset="0"/>
              <a:buChar char="•"/>
            </a:pPr>
            <a:r>
              <a:rPr lang="en-US" sz="1200" err="1"/>
              <a:t>Revol_bal</a:t>
            </a:r>
            <a:r>
              <a:rPr lang="en-US" sz="1200"/>
              <a:t> Total credit revolving balance</a:t>
            </a:r>
          </a:p>
          <a:p>
            <a:endParaRPr lang="en-US"/>
          </a:p>
        </p:txBody>
      </p:sp>
      <p:sp>
        <p:nvSpPr>
          <p:cNvPr id="4" name="Slide Number Placeholder 3"/>
          <p:cNvSpPr>
            <a:spLocks noGrp="1"/>
          </p:cNvSpPr>
          <p:nvPr>
            <p:ph type="sldNum" sz="quarter" idx="5"/>
          </p:nvPr>
        </p:nvSpPr>
        <p:spPr/>
        <p:txBody>
          <a:bodyPr/>
          <a:lstStyle/>
          <a:p>
            <a:fld id="{DF790191-D6FD-6144-B79B-30F4BE93B949}" type="slidenum">
              <a:rPr lang="en-US" smtClean="0"/>
              <a:t>9</a:t>
            </a:fld>
            <a:endParaRPr lang="en-US"/>
          </a:p>
        </p:txBody>
      </p:sp>
    </p:spTree>
    <p:extLst>
      <p:ext uri="{BB962C8B-B14F-4D97-AF65-F5344CB8AC3E}">
        <p14:creationId xmlns:p14="http://schemas.microsoft.com/office/powerpoint/2010/main" val="368954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a:solidFill>
                  <a:schemeClr val="tx1"/>
                </a:solidFill>
                <a:effectLst/>
                <a:latin typeface="+mn-lt"/>
                <a:ea typeface="+mn-ea"/>
                <a:cs typeface="+mn-cs"/>
              </a:rPr>
              <a:t>Reviewing both precision and recall is useful in cases where there is an imbalance in the observations between the two classes. Specifically, there are many examples of no event (class 0) and only a few examples of an event (class 1).</a:t>
            </a:r>
          </a:p>
          <a:p>
            <a:pPr fontAlgn="base"/>
            <a:endParaRPr lang="en-US" sz="1200" b="0" kern="1200">
              <a:solidFill>
                <a:schemeClr val="tx1"/>
              </a:solidFill>
              <a:effectLst/>
              <a:latin typeface="+mn-lt"/>
              <a:ea typeface="+mn-ea"/>
              <a:cs typeface="+mn-cs"/>
            </a:endParaRPr>
          </a:p>
          <a:p>
            <a:pPr fontAlgn="base"/>
            <a:r>
              <a:rPr lang="en-US" sz="1200" b="0" kern="1200">
                <a:solidFill>
                  <a:schemeClr val="tx1"/>
                </a:solidFill>
                <a:effectLst/>
                <a:latin typeface="+mn-lt"/>
                <a:ea typeface="+mn-ea"/>
                <a:cs typeface="+mn-cs"/>
              </a:rPr>
              <a:t>The reason for this is that typically the large number of class 0 examples means we are less interested in the skill of the model at predicting class 0 correctly, e.g. high true negatives.</a:t>
            </a:r>
          </a:p>
          <a:p>
            <a:pPr fontAlgn="base"/>
            <a:r>
              <a:rPr lang="en-US" sz="1200" b="0" kern="1200">
                <a:solidFill>
                  <a:schemeClr val="tx1"/>
                </a:solidFill>
                <a:effectLst/>
                <a:latin typeface="+mn-lt"/>
                <a:ea typeface="+mn-ea"/>
                <a:cs typeface="+mn-cs"/>
              </a:rPr>
              <a:t>Key to the calculation of precision and recall is that the calculations do not make use of the true negatives. It is only concerned with the correct prediction of the minority class, class 1.</a:t>
            </a:r>
          </a:p>
          <a:p>
            <a:endParaRPr lang="en-US"/>
          </a:p>
        </p:txBody>
      </p:sp>
      <p:sp>
        <p:nvSpPr>
          <p:cNvPr id="4" name="Slide Number Placeholder 3"/>
          <p:cNvSpPr>
            <a:spLocks noGrp="1"/>
          </p:cNvSpPr>
          <p:nvPr>
            <p:ph type="sldNum" sz="quarter" idx="5"/>
          </p:nvPr>
        </p:nvSpPr>
        <p:spPr/>
        <p:txBody>
          <a:bodyPr/>
          <a:lstStyle/>
          <a:p>
            <a:fld id="{DF790191-D6FD-6144-B79B-30F4BE93B949}" type="slidenum">
              <a:rPr lang="en-US" smtClean="0"/>
              <a:t>10</a:t>
            </a:fld>
            <a:endParaRPr lang="en-US"/>
          </a:p>
        </p:txBody>
      </p:sp>
    </p:spTree>
    <p:extLst>
      <p:ext uri="{BB962C8B-B14F-4D97-AF65-F5344CB8AC3E}">
        <p14:creationId xmlns:p14="http://schemas.microsoft.com/office/powerpoint/2010/main" val="2227250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imbalance in the dataset, a no-skill classifier is used to measure the ratio of charged off cases and does not discriminate between the classes.</a:t>
            </a:r>
            <a:r>
              <a:rPr lang="en-US" sz="1200" b="0" kern="1200">
                <a:solidFill>
                  <a:schemeClr val="tx1"/>
                </a:solidFill>
                <a:effectLst/>
                <a:latin typeface="+mn-lt"/>
                <a:ea typeface="+mn-ea"/>
                <a:cs typeface="+mn-cs"/>
              </a:rPr>
              <a:t> The no-skill line changes based on the distribution of the positive to negative classes.</a:t>
            </a:r>
          </a:p>
          <a:p>
            <a:endParaRPr lang="en-US"/>
          </a:p>
          <a:p>
            <a:endParaRPr lang="en-US"/>
          </a:p>
          <a:p>
            <a:pPr fontAlgn="base"/>
            <a:r>
              <a:rPr lang="en-US" sz="1200" b="0" kern="1200">
                <a:solidFill>
                  <a:schemeClr val="tx1"/>
                </a:solidFill>
                <a:effectLst/>
                <a:latin typeface="+mn-lt"/>
                <a:ea typeface="+mn-ea"/>
                <a:cs typeface="+mn-cs"/>
              </a:rPr>
              <a:t>A precision-recall curve is a plot of the precision (y-axis) and the recall (x-axis) for different thresholds, much like the ROC curve.</a:t>
            </a:r>
          </a:p>
          <a:p>
            <a:pPr fontAlgn="base"/>
            <a:r>
              <a:rPr lang="en-US" sz="1200" b="0" kern="1200">
                <a:solidFill>
                  <a:schemeClr val="tx1"/>
                </a:solidFill>
                <a:effectLst/>
                <a:latin typeface="+mn-lt"/>
                <a:ea typeface="+mn-ea"/>
                <a:cs typeface="+mn-cs"/>
              </a:rPr>
              <a:t>A no-skill classifier is one that cannot discriminate between the classes and would predict a random class or a constant class in all cases. The no-skill line changes based on the distribution of the positive to negative classes.</a:t>
            </a:r>
          </a:p>
          <a:p>
            <a:pPr fontAlgn="base"/>
            <a:endParaRPr lang="en-US" sz="1200" b="0" kern="1200">
              <a:solidFill>
                <a:schemeClr val="tx1"/>
              </a:solidFill>
              <a:effectLst/>
              <a:latin typeface="+mn-lt"/>
              <a:ea typeface="+mn-ea"/>
              <a:cs typeface="+mn-cs"/>
            </a:endParaRPr>
          </a:p>
          <a:p>
            <a:pPr fontAlgn="base"/>
            <a:r>
              <a:rPr lang="en-US" sz="1200" b="0" kern="1200">
                <a:solidFill>
                  <a:schemeClr val="tx1"/>
                </a:solidFill>
                <a:effectLst/>
                <a:latin typeface="+mn-lt"/>
                <a:ea typeface="+mn-ea"/>
                <a:cs typeface="+mn-cs"/>
              </a:rPr>
              <a:t> It is a horizontal line with the value of the ratio of positive cases in the dataset. For a balanced dataset, this is 0.5.</a:t>
            </a:r>
          </a:p>
          <a:p>
            <a:endParaRPr lang="en-US"/>
          </a:p>
        </p:txBody>
      </p:sp>
      <p:sp>
        <p:nvSpPr>
          <p:cNvPr id="4" name="Slide Number Placeholder 3"/>
          <p:cNvSpPr>
            <a:spLocks noGrp="1"/>
          </p:cNvSpPr>
          <p:nvPr>
            <p:ph type="sldNum" sz="quarter" idx="5"/>
          </p:nvPr>
        </p:nvSpPr>
        <p:spPr/>
        <p:txBody>
          <a:bodyPr/>
          <a:lstStyle/>
          <a:p>
            <a:fld id="{DF790191-D6FD-6144-B79B-30F4BE93B949}" type="slidenum">
              <a:rPr lang="en-US" smtClean="0"/>
              <a:t>11</a:t>
            </a:fld>
            <a:endParaRPr lang="en-US"/>
          </a:p>
        </p:txBody>
      </p:sp>
    </p:spTree>
    <p:extLst>
      <p:ext uri="{BB962C8B-B14F-4D97-AF65-F5344CB8AC3E}">
        <p14:creationId xmlns:p14="http://schemas.microsoft.com/office/powerpoint/2010/main" val="94298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topclassactions.com</a:t>
            </a:r>
            <a:r>
              <a:rPr lang="en-US"/>
              <a:t>/lawsuit-settlements/money/loans/lendingclub-and-ftc-reach-18m-settlement-in-false-advertising-lawsuit/</a:t>
            </a:r>
          </a:p>
          <a:p>
            <a:endParaRPr lang="en-US"/>
          </a:p>
          <a:p>
            <a:r>
              <a:rPr lang="en-US"/>
              <a:t>https://</a:t>
            </a:r>
            <a:r>
              <a:rPr lang="en-US" err="1"/>
              <a:t>www.bloomberg.com</a:t>
            </a:r>
            <a:r>
              <a:rPr lang="en-US"/>
              <a:t>/opinion/articles/2016-05-11/</a:t>
            </a:r>
            <a:r>
              <a:rPr lang="en-US" err="1"/>
              <a:t>lendingclub</a:t>
            </a:r>
            <a:r>
              <a:rPr lang="en-US"/>
              <a:t>-s-troubles-bring-back-bad-memories</a:t>
            </a:r>
          </a:p>
        </p:txBody>
      </p:sp>
      <p:sp>
        <p:nvSpPr>
          <p:cNvPr id="4" name="Slide Number Placeholder 3"/>
          <p:cNvSpPr>
            <a:spLocks noGrp="1"/>
          </p:cNvSpPr>
          <p:nvPr>
            <p:ph type="sldNum" sz="quarter" idx="5"/>
          </p:nvPr>
        </p:nvSpPr>
        <p:spPr/>
        <p:txBody>
          <a:bodyPr/>
          <a:lstStyle/>
          <a:p>
            <a:fld id="{DF790191-D6FD-6144-B79B-30F4BE93B949}" type="slidenum">
              <a:rPr lang="en-US" smtClean="0"/>
              <a:t>13</a:t>
            </a:fld>
            <a:endParaRPr lang="en-US"/>
          </a:p>
        </p:txBody>
      </p:sp>
    </p:spTree>
    <p:extLst>
      <p:ext uri="{BB962C8B-B14F-4D97-AF65-F5344CB8AC3E}">
        <p14:creationId xmlns:p14="http://schemas.microsoft.com/office/powerpoint/2010/main" val="379218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72DD-51C3-9240-A2EA-E268C0C36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C8A535-AF05-324E-B697-FCC0BB11D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CA11C9-DC1C-1640-8E5E-423DF44BFE09}"/>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5" name="Footer Placeholder 4">
            <a:extLst>
              <a:ext uri="{FF2B5EF4-FFF2-40B4-BE49-F238E27FC236}">
                <a16:creationId xmlns:a16="http://schemas.microsoft.com/office/drawing/2014/main" id="{9DB752E7-FDA3-8340-A617-02F9F826F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27689D-162C-2742-8CD8-915AC1731082}"/>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3244879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C754-50F9-2247-B703-2D893E9A0A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94B1A2-FC79-AF4C-B4F9-84D0D0D133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5FFAC-084C-4F47-814B-787182B5FEED}"/>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5" name="Footer Placeholder 4">
            <a:extLst>
              <a:ext uri="{FF2B5EF4-FFF2-40B4-BE49-F238E27FC236}">
                <a16:creationId xmlns:a16="http://schemas.microsoft.com/office/drawing/2014/main" id="{40F9D344-DE9E-6245-9C18-7DB46B84E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297B-C6FA-8B4B-9113-0108FCEA2DB6}"/>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1819239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82063-6174-9C48-BD84-E27CA23D51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A7FC5-F833-EA4C-B559-5BD92E0558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8688F-1347-824A-A05B-A62CE66B18D7}"/>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5" name="Footer Placeholder 4">
            <a:extLst>
              <a:ext uri="{FF2B5EF4-FFF2-40B4-BE49-F238E27FC236}">
                <a16:creationId xmlns:a16="http://schemas.microsoft.com/office/drawing/2014/main" id="{D1721EF5-84D9-4D46-82B2-06D2497AC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E7EE4-2273-FD4C-8442-1044D472B124}"/>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393881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FD6A-D473-9349-9919-8A9977D7B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50FBA-D8FE-8C47-90F0-4C9FBD455D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6FB22-CEBB-EB47-BCEE-B97077DDB8D4}"/>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5" name="Footer Placeholder 4">
            <a:extLst>
              <a:ext uri="{FF2B5EF4-FFF2-40B4-BE49-F238E27FC236}">
                <a16:creationId xmlns:a16="http://schemas.microsoft.com/office/drawing/2014/main" id="{BE371C9A-CDCB-EA45-A342-FB6A06277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98DB2-D150-E947-A234-C41A63234ED2}"/>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1915766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48E7-66E5-EC40-BB32-B3DF2A7CBE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2EF7AA-3A80-EF46-9D22-C853E8572B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CDDFF0-4B86-424D-9737-6212694571C5}"/>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5" name="Footer Placeholder 4">
            <a:extLst>
              <a:ext uri="{FF2B5EF4-FFF2-40B4-BE49-F238E27FC236}">
                <a16:creationId xmlns:a16="http://schemas.microsoft.com/office/drawing/2014/main" id="{48540E65-E4FB-304D-A931-366E65825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B873AF-37A8-7343-B688-017E9A0F90D8}"/>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37594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CDFC7-6C89-6B49-A389-AF3E8F1AE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26232C-0EE3-7E40-BA0A-1D6CEF6BCF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B74AAC-826C-9E40-94A4-591F8D1554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440C7B-7596-8544-A135-5D42688F8044}"/>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6" name="Footer Placeholder 5">
            <a:extLst>
              <a:ext uri="{FF2B5EF4-FFF2-40B4-BE49-F238E27FC236}">
                <a16:creationId xmlns:a16="http://schemas.microsoft.com/office/drawing/2014/main" id="{4B643B4A-7E53-824A-82E0-863175018F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A059E-4EA4-2A40-A6D0-6BDE82E1AA07}"/>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20244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DFDA-A501-AC47-8B09-8F9E606DA0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B302B6-0433-3246-A7B1-79613BF018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4E1CC-609A-9745-ACDD-85609C41A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3CE78A-BB86-1A43-8442-72B32FDA6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FD5F6A-FA91-2B4B-8B0F-42CAADC0A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BF3C6F-C5F3-6546-90F4-3AF61C49F226}"/>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8" name="Footer Placeholder 7">
            <a:extLst>
              <a:ext uri="{FF2B5EF4-FFF2-40B4-BE49-F238E27FC236}">
                <a16:creationId xmlns:a16="http://schemas.microsoft.com/office/drawing/2014/main" id="{0DE21DAD-A57C-FE4F-8A8B-B8F93E1020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E3D109-6BCC-AC4A-9898-979F59DD26FA}"/>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340664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D5B2C-74C9-C84A-90E2-E5BC4FA438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4B7088-4677-1044-BDB1-CF32B9F5B8C5}"/>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4" name="Footer Placeholder 3">
            <a:extLst>
              <a:ext uri="{FF2B5EF4-FFF2-40B4-BE49-F238E27FC236}">
                <a16:creationId xmlns:a16="http://schemas.microsoft.com/office/drawing/2014/main" id="{D120902E-6895-E241-B8A8-079D83B2A2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B76B25-A247-7A48-B0E6-60A088D8134E}"/>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349466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BFAC84-A494-934A-A9B3-CCEC7E777F7E}"/>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3" name="Footer Placeholder 2">
            <a:extLst>
              <a:ext uri="{FF2B5EF4-FFF2-40B4-BE49-F238E27FC236}">
                <a16:creationId xmlns:a16="http://schemas.microsoft.com/office/drawing/2014/main" id="{D7BF7245-DC0E-0C49-BBFB-F4E40BA1D8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C34EEF-177F-3C4E-9D66-BBFFE29ED735}"/>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2673582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3E31-3A14-1146-856D-1D43AE1FA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01BF82-9714-4344-A5EB-A600C3DBF6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B2F914-0E0A-C147-B7E5-A592CD465B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53C77-7497-CF4F-9049-DE85D73B77A0}"/>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6" name="Footer Placeholder 5">
            <a:extLst>
              <a:ext uri="{FF2B5EF4-FFF2-40B4-BE49-F238E27FC236}">
                <a16:creationId xmlns:a16="http://schemas.microsoft.com/office/drawing/2014/main" id="{879E88BC-1D6F-E948-AB71-BF3F013F9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835E6-0501-7A4B-83F1-3E8D5310C692}"/>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140285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14E8-FA3F-5049-A764-13BF00EA24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FBCAB2-BF93-6847-92AE-0025D4A1BC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AA037B-E748-824E-A65C-24D9543F3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C77CD-A84E-CC4C-BE10-D09862A2C775}"/>
              </a:ext>
            </a:extLst>
          </p:cNvPr>
          <p:cNvSpPr>
            <a:spLocks noGrp="1"/>
          </p:cNvSpPr>
          <p:nvPr>
            <p:ph type="dt" sz="half" idx="10"/>
          </p:nvPr>
        </p:nvSpPr>
        <p:spPr/>
        <p:txBody>
          <a:bodyPr/>
          <a:lstStyle/>
          <a:p>
            <a:fld id="{66C2E452-B4CA-454F-BD24-736E814DAA62}" type="datetimeFigureOut">
              <a:rPr lang="en-US" smtClean="0"/>
              <a:t>12/16/21</a:t>
            </a:fld>
            <a:endParaRPr lang="en-US"/>
          </a:p>
        </p:txBody>
      </p:sp>
      <p:sp>
        <p:nvSpPr>
          <p:cNvPr id="6" name="Footer Placeholder 5">
            <a:extLst>
              <a:ext uri="{FF2B5EF4-FFF2-40B4-BE49-F238E27FC236}">
                <a16:creationId xmlns:a16="http://schemas.microsoft.com/office/drawing/2014/main" id="{27EFA76D-85B1-AC4C-99F5-1F37B6967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7DE74-C4D7-7647-A606-03A2ACCCBBE4}"/>
              </a:ext>
            </a:extLst>
          </p:cNvPr>
          <p:cNvSpPr>
            <a:spLocks noGrp="1"/>
          </p:cNvSpPr>
          <p:nvPr>
            <p:ph type="sldNum" sz="quarter" idx="12"/>
          </p:nvPr>
        </p:nvSpPr>
        <p:spPr/>
        <p:txBody>
          <a:bodyPr/>
          <a:lstStyle/>
          <a:p>
            <a:fld id="{31EEB19A-204F-614C-9E2D-4D683A0B6594}" type="slidenum">
              <a:rPr lang="en-US" smtClean="0"/>
              <a:t>‹#›</a:t>
            </a:fld>
            <a:endParaRPr lang="en-US"/>
          </a:p>
        </p:txBody>
      </p:sp>
    </p:spTree>
    <p:extLst>
      <p:ext uri="{BB962C8B-B14F-4D97-AF65-F5344CB8AC3E}">
        <p14:creationId xmlns:p14="http://schemas.microsoft.com/office/powerpoint/2010/main" val="254127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4BA2A9-D1A0-3048-8601-C435293C74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5963B3-B116-E143-B756-9C8AF5302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FEB0C-3869-AA44-B217-BA9E5C963F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2E452-B4CA-454F-BD24-736E814DAA62}" type="datetimeFigureOut">
              <a:rPr lang="en-US" smtClean="0"/>
              <a:t>12/16/21</a:t>
            </a:fld>
            <a:endParaRPr lang="en-US"/>
          </a:p>
        </p:txBody>
      </p:sp>
      <p:sp>
        <p:nvSpPr>
          <p:cNvPr id="5" name="Footer Placeholder 4">
            <a:extLst>
              <a:ext uri="{FF2B5EF4-FFF2-40B4-BE49-F238E27FC236}">
                <a16:creationId xmlns:a16="http://schemas.microsoft.com/office/drawing/2014/main" id="{1BDEACB1-EF71-5448-9EF7-B1AB99AA59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1B7F2C-B017-0145-9B9F-22F21099B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EEB19A-204F-614C-9E2D-4D683A0B6594}" type="slidenum">
              <a:rPr lang="en-US" smtClean="0"/>
              <a:t>‹#›</a:t>
            </a:fld>
            <a:endParaRPr lang="en-US"/>
          </a:p>
        </p:txBody>
      </p:sp>
    </p:spTree>
    <p:extLst>
      <p:ext uri="{BB962C8B-B14F-4D97-AF65-F5344CB8AC3E}">
        <p14:creationId xmlns:p14="http://schemas.microsoft.com/office/powerpoint/2010/main" val="1709793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mhrdy.pythonanywhere.com/"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a:extLst>
              <a:ext uri="{FF2B5EF4-FFF2-40B4-BE49-F238E27FC236}">
                <a16:creationId xmlns:a16="http://schemas.microsoft.com/office/drawing/2014/main" id="{DB36476E-5683-D342-9258-09AD9EEFB92B}"/>
              </a:ext>
            </a:extLst>
          </p:cNvPr>
          <p:cNvSpPr>
            <a:spLocks noGrp="1"/>
          </p:cNvSpPr>
          <p:nvPr>
            <p:ph type="ctrTitle"/>
          </p:nvPr>
        </p:nvSpPr>
        <p:spPr>
          <a:xfrm>
            <a:off x="1301261" y="590062"/>
            <a:ext cx="5409655" cy="2838938"/>
          </a:xfrm>
        </p:spPr>
        <p:txBody>
          <a:bodyPr>
            <a:normAutofit fontScale="90000"/>
          </a:bodyPr>
          <a:lstStyle/>
          <a:p>
            <a:pPr algn="r"/>
            <a:r>
              <a:rPr lang="en-US">
                <a:solidFill>
                  <a:srgbClr val="FFFFFF"/>
                </a:solidFill>
              </a:rPr>
              <a:t>Machine Learning Strategies in Peer-to-Peer Lending </a:t>
            </a:r>
          </a:p>
        </p:txBody>
      </p:sp>
      <p:sp>
        <p:nvSpPr>
          <p:cNvPr id="5" name="Subtitle 4">
            <a:extLst>
              <a:ext uri="{FF2B5EF4-FFF2-40B4-BE49-F238E27FC236}">
                <a16:creationId xmlns:a16="http://schemas.microsoft.com/office/drawing/2014/main" id="{3F1390CC-E874-1240-8751-1C34DB04DAEF}"/>
              </a:ext>
            </a:extLst>
          </p:cNvPr>
          <p:cNvSpPr>
            <a:spLocks noGrp="1"/>
          </p:cNvSpPr>
          <p:nvPr>
            <p:ph type="subTitle" idx="1"/>
          </p:nvPr>
        </p:nvSpPr>
        <p:spPr>
          <a:xfrm>
            <a:off x="5642044" y="4698614"/>
            <a:ext cx="5088650" cy="1198120"/>
          </a:xfrm>
        </p:spPr>
        <p:txBody>
          <a:bodyPr vert="horz" lIns="91440" tIns="45720" rIns="91440" bIns="45720" rtlCol="0">
            <a:normAutofit/>
          </a:bodyPr>
          <a:lstStyle/>
          <a:p>
            <a:pPr algn="r"/>
            <a:r>
              <a:rPr lang="en-US" sz="1300">
                <a:solidFill>
                  <a:srgbClr val="FFFFFF"/>
                </a:solidFill>
              </a:rPr>
              <a:t>IST 707: Applied Machine Learning</a:t>
            </a:r>
            <a:endParaRPr lang="en-US" sz="1300">
              <a:solidFill>
                <a:srgbClr val="FFFFFF"/>
              </a:solidFill>
              <a:cs typeface="Calibri"/>
            </a:endParaRPr>
          </a:p>
          <a:p>
            <a:pPr algn="r"/>
            <a:r>
              <a:rPr lang="en-US" sz="1300">
                <a:solidFill>
                  <a:srgbClr val="FFFFFF"/>
                </a:solidFill>
              </a:rPr>
              <a:t>December 9, 2021</a:t>
            </a:r>
            <a:endParaRPr lang="en-US" sz="1300">
              <a:solidFill>
                <a:srgbClr val="FFFFFF"/>
              </a:solidFill>
              <a:cs typeface="Calibri"/>
            </a:endParaRPr>
          </a:p>
          <a:p>
            <a:pPr algn="r"/>
            <a:r>
              <a:rPr lang="en-US" sz="1300">
                <a:solidFill>
                  <a:srgbClr val="FFFFFF"/>
                </a:solidFill>
              </a:rPr>
              <a:t> Courtney </a:t>
            </a:r>
            <a:r>
              <a:rPr lang="en-US" sz="1300" err="1">
                <a:solidFill>
                  <a:srgbClr val="FFFFFF"/>
                </a:solidFill>
              </a:rPr>
              <a:t>Hrdy</a:t>
            </a:r>
            <a:r>
              <a:rPr lang="en-US" sz="1300">
                <a:solidFill>
                  <a:srgbClr val="FFFFFF"/>
                </a:solidFill>
              </a:rPr>
              <a:t> &amp; Shannon </a:t>
            </a:r>
            <a:r>
              <a:rPr lang="en-US" sz="1300" err="1">
                <a:solidFill>
                  <a:srgbClr val="FFFFFF"/>
                </a:solidFill>
              </a:rPr>
              <a:t>Gambuti</a:t>
            </a:r>
            <a:endParaRPr lang="en-US" sz="1300">
              <a:solidFill>
                <a:srgbClr val="FFFFFF"/>
              </a:solidFill>
              <a:cs typeface="Calibri"/>
            </a:endParaRPr>
          </a:p>
        </p:txBody>
      </p: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03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21AD-01DC-924E-881B-67D85CF7B91C}"/>
              </a:ext>
            </a:extLst>
          </p:cNvPr>
          <p:cNvSpPr>
            <a:spLocks noGrp="1"/>
          </p:cNvSpPr>
          <p:nvPr>
            <p:ph type="title"/>
          </p:nvPr>
        </p:nvSpPr>
        <p:spPr/>
        <p:txBody>
          <a:bodyPr/>
          <a:lstStyle/>
          <a:p>
            <a:r>
              <a:rPr lang="en-US" b="1"/>
              <a:t>Model Evaluation</a:t>
            </a:r>
          </a:p>
        </p:txBody>
      </p:sp>
      <p:graphicFrame>
        <p:nvGraphicFramePr>
          <p:cNvPr id="4" name="Table 4">
            <a:extLst>
              <a:ext uri="{FF2B5EF4-FFF2-40B4-BE49-F238E27FC236}">
                <a16:creationId xmlns:a16="http://schemas.microsoft.com/office/drawing/2014/main" id="{F8F10F7D-726D-254C-B788-7DD2D991F676}"/>
              </a:ext>
            </a:extLst>
          </p:cNvPr>
          <p:cNvGraphicFramePr>
            <a:graphicFrameLocks noGrp="1"/>
          </p:cNvGraphicFramePr>
          <p:nvPr>
            <p:ph idx="1"/>
            <p:extLst>
              <p:ext uri="{D42A27DB-BD31-4B8C-83A1-F6EECF244321}">
                <p14:modId xmlns:p14="http://schemas.microsoft.com/office/powerpoint/2010/main" val="3217740497"/>
              </p:ext>
            </p:extLst>
          </p:nvPr>
        </p:nvGraphicFramePr>
        <p:xfrm>
          <a:off x="838200" y="1825625"/>
          <a:ext cx="10515600" cy="2966720"/>
        </p:xfrm>
        <a:graphic>
          <a:graphicData uri="http://schemas.openxmlformats.org/drawingml/2006/table">
            <a:tbl>
              <a:tblPr firstRow="1" bandRow="1">
                <a:tableStyleId>{5940675A-B579-460E-94D1-54222C63F5DA}</a:tableStyleId>
              </a:tblPr>
              <a:tblGrid>
                <a:gridCol w="2635797">
                  <a:extLst>
                    <a:ext uri="{9D8B030D-6E8A-4147-A177-3AD203B41FA5}">
                      <a16:colId xmlns:a16="http://schemas.microsoft.com/office/drawing/2014/main" val="695450114"/>
                    </a:ext>
                  </a:extLst>
                </a:gridCol>
                <a:gridCol w="1930400">
                  <a:extLst>
                    <a:ext uri="{9D8B030D-6E8A-4147-A177-3AD203B41FA5}">
                      <a16:colId xmlns:a16="http://schemas.microsoft.com/office/drawing/2014/main" val="1681076694"/>
                    </a:ext>
                  </a:extLst>
                </a:gridCol>
                <a:gridCol w="1743163">
                  <a:extLst>
                    <a:ext uri="{9D8B030D-6E8A-4147-A177-3AD203B41FA5}">
                      <a16:colId xmlns:a16="http://schemas.microsoft.com/office/drawing/2014/main" val="3114764461"/>
                    </a:ext>
                  </a:extLst>
                </a:gridCol>
                <a:gridCol w="2103120">
                  <a:extLst>
                    <a:ext uri="{9D8B030D-6E8A-4147-A177-3AD203B41FA5}">
                      <a16:colId xmlns:a16="http://schemas.microsoft.com/office/drawing/2014/main" val="527203954"/>
                    </a:ext>
                  </a:extLst>
                </a:gridCol>
                <a:gridCol w="2103120">
                  <a:extLst>
                    <a:ext uri="{9D8B030D-6E8A-4147-A177-3AD203B41FA5}">
                      <a16:colId xmlns:a16="http://schemas.microsoft.com/office/drawing/2014/main" val="4105767666"/>
                    </a:ext>
                  </a:extLst>
                </a:gridCol>
              </a:tblGrid>
              <a:tr h="370840">
                <a:tc>
                  <a:txBody>
                    <a:bodyPr/>
                    <a:lstStyle/>
                    <a:p>
                      <a:r>
                        <a:rPr lang="en-US" b="0"/>
                        <a:t>Model</a:t>
                      </a:r>
                    </a:p>
                  </a:txBody>
                  <a:tcPr/>
                </a:tc>
                <a:tc>
                  <a:txBody>
                    <a:bodyPr/>
                    <a:lstStyle/>
                    <a:p>
                      <a:r>
                        <a:rPr lang="en-US"/>
                        <a:t>Accuracy</a:t>
                      </a:r>
                    </a:p>
                  </a:txBody>
                  <a:tcPr/>
                </a:tc>
                <a:tc>
                  <a:txBody>
                    <a:bodyPr/>
                    <a:lstStyle/>
                    <a:p>
                      <a:r>
                        <a:rPr lang="en-US"/>
                        <a:t>F1</a:t>
                      </a:r>
                    </a:p>
                  </a:txBody>
                  <a:tcPr/>
                </a:tc>
                <a:tc>
                  <a:txBody>
                    <a:bodyPr/>
                    <a:lstStyle/>
                    <a:p>
                      <a:r>
                        <a:rPr lang="en-US"/>
                        <a:t>Precision </a:t>
                      </a:r>
                    </a:p>
                  </a:txBody>
                  <a:tcPr/>
                </a:tc>
                <a:tc>
                  <a:txBody>
                    <a:bodyPr/>
                    <a:lstStyle/>
                    <a:p>
                      <a:r>
                        <a:rPr lang="en-US"/>
                        <a:t>Recall</a:t>
                      </a:r>
                    </a:p>
                  </a:txBody>
                  <a:tcPr/>
                </a:tc>
                <a:extLst>
                  <a:ext uri="{0D108BD9-81ED-4DB2-BD59-A6C34878D82A}">
                    <a16:rowId xmlns:a16="http://schemas.microsoft.com/office/drawing/2014/main" val="408808997"/>
                  </a:ext>
                </a:extLst>
              </a:tr>
              <a:tr h="370840">
                <a:tc>
                  <a:txBody>
                    <a:bodyPr/>
                    <a:lstStyle/>
                    <a:p>
                      <a:r>
                        <a:rPr lang="en-US" b="1"/>
                        <a:t>Logistic Regression</a:t>
                      </a:r>
                    </a:p>
                  </a:txBody>
                  <a:tcPr/>
                </a:tc>
                <a:tc>
                  <a:txBody>
                    <a:bodyPr/>
                    <a:lstStyle/>
                    <a:p>
                      <a:r>
                        <a:rPr lang="en-US"/>
                        <a:t>0.99 </a:t>
                      </a:r>
                    </a:p>
                  </a:txBody>
                  <a:tcPr/>
                </a:tc>
                <a:tc>
                  <a:txBody>
                    <a:bodyPr/>
                    <a:lstStyle/>
                    <a:p>
                      <a:r>
                        <a:rPr lang="en-US"/>
                        <a:t>0.97</a:t>
                      </a:r>
                    </a:p>
                  </a:txBody>
                  <a:tcPr/>
                </a:tc>
                <a:tc>
                  <a:txBody>
                    <a:bodyPr/>
                    <a:lstStyle/>
                    <a:p>
                      <a:r>
                        <a:rPr lang="en-US"/>
                        <a:t>1.00</a:t>
                      </a:r>
                    </a:p>
                  </a:txBody>
                  <a:tcPr/>
                </a:tc>
                <a:tc>
                  <a:txBody>
                    <a:bodyPr/>
                    <a:lstStyle/>
                    <a:p>
                      <a:r>
                        <a:rPr lang="en-US"/>
                        <a:t>0.94</a:t>
                      </a:r>
                    </a:p>
                  </a:txBody>
                  <a:tcPr/>
                </a:tc>
                <a:extLst>
                  <a:ext uri="{0D108BD9-81ED-4DB2-BD59-A6C34878D82A}">
                    <a16:rowId xmlns:a16="http://schemas.microsoft.com/office/drawing/2014/main" val="3744106404"/>
                  </a:ext>
                </a:extLst>
              </a:tr>
              <a:tr h="370840">
                <a:tc>
                  <a:txBody>
                    <a:bodyPr/>
                    <a:lstStyle/>
                    <a:p>
                      <a:r>
                        <a:rPr lang="en-US" b="1"/>
                        <a:t>Random Forest</a:t>
                      </a:r>
                    </a:p>
                  </a:txBody>
                  <a:tcPr/>
                </a:tc>
                <a:tc>
                  <a:txBody>
                    <a:bodyPr/>
                    <a:lstStyle/>
                    <a:p>
                      <a:r>
                        <a:rPr lang="en-US"/>
                        <a:t>0.99</a:t>
                      </a:r>
                    </a:p>
                  </a:txBody>
                  <a:tcPr/>
                </a:tc>
                <a:tc>
                  <a:txBody>
                    <a:bodyPr/>
                    <a:lstStyle/>
                    <a:p>
                      <a:r>
                        <a:rPr lang="en-US"/>
                        <a:t>0.97</a:t>
                      </a:r>
                    </a:p>
                  </a:txBody>
                  <a:tcPr/>
                </a:tc>
                <a:tc>
                  <a:txBody>
                    <a:bodyPr/>
                    <a:lstStyle/>
                    <a:p>
                      <a:r>
                        <a:rPr lang="en-US"/>
                        <a:t>0.97</a:t>
                      </a:r>
                    </a:p>
                  </a:txBody>
                  <a:tcPr/>
                </a:tc>
                <a:tc>
                  <a:txBody>
                    <a:bodyPr/>
                    <a:lstStyle/>
                    <a:p>
                      <a:r>
                        <a:rPr lang="en-US"/>
                        <a:t>0.96</a:t>
                      </a:r>
                    </a:p>
                  </a:txBody>
                  <a:tcPr/>
                </a:tc>
                <a:extLst>
                  <a:ext uri="{0D108BD9-81ED-4DB2-BD59-A6C34878D82A}">
                    <a16:rowId xmlns:a16="http://schemas.microsoft.com/office/drawing/2014/main" val="3157565065"/>
                  </a:ext>
                </a:extLst>
              </a:tr>
              <a:tr h="370840">
                <a:tc>
                  <a:txBody>
                    <a:bodyPr/>
                    <a:lstStyle/>
                    <a:p>
                      <a:r>
                        <a:rPr lang="en-US" b="1"/>
                        <a:t>SVM -- Linear Kernel</a:t>
                      </a:r>
                    </a:p>
                  </a:txBody>
                  <a:tcPr/>
                </a:tc>
                <a:tc>
                  <a:txBody>
                    <a:bodyPr/>
                    <a:lstStyle/>
                    <a:p>
                      <a:r>
                        <a:rPr lang="en-US"/>
                        <a:t>0.87</a:t>
                      </a:r>
                    </a:p>
                  </a:txBody>
                  <a:tcPr/>
                </a:tc>
                <a:tc>
                  <a:txBody>
                    <a:bodyPr/>
                    <a:lstStyle/>
                    <a:p>
                      <a:r>
                        <a:rPr lang="en-US"/>
                        <a:t>0.53</a:t>
                      </a:r>
                    </a:p>
                  </a:txBody>
                  <a:tcPr/>
                </a:tc>
                <a:tc>
                  <a:txBody>
                    <a:bodyPr/>
                    <a:lstStyle/>
                    <a:p>
                      <a:r>
                        <a:rPr lang="en-US"/>
                        <a:t>1.00</a:t>
                      </a:r>
                    </a:p>
                  </a:txBody>
                  <a:tcPr/>
                </a:tc>
                <a:tc>
                  <a:txBody>
                    <a:bodyPr/>
                    <a:lstStyle/>
                    <a:p>
                      <a:r>
                        <a:rPr lang="en-US"/>
                        <a:t>0.36</a:t>
                      </a:r>
                    </a:p>
                  </a:txBody>
                  <a:tcPr/>
                </a:tc>
                <a:extLst>
                  <a:ext uri="{0D108BD9-81ED-4DB2-BD59-A6C34878D82A}">
                    <a16:rowId xmlns:a16="http://schemas.microsoft.com/office/drawing/2014/main" val="3677839563"/>
                  </a:ext>
                </a:extLst>
              </a:tr>
              <a:tr h="370840">
                <a:tc>
                  <a:txBody>
                    <a:bodyPr/>
                    <a:lstStyle/>
                    <a:p>
                      <a:r>
                        <a:rPr lang="en-US" b="1"/>
                        <a:t>SVM – Gaussian Kernel</a:t>
                      </a:r>
                    </a:p>
                  </a:txBody>
                  <a:tcPr/>
                </a:tc>
                <a:tc>
                  <a:txBody>
                    <a:bodyPr/>
                    <a:lstStyle/>
                    <a:p>
                      <a:r>
                        <a:rPr lang="en-US"/>
                        <a:t>0.87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0.53</a:t>
                      </a:r>
                    </a:p>
                  </a:txBody>
                  <a:tcPr/>
                </a:tc>
                <a:tc>
                  <a:txBody>
                    <a:bodyPr/>
                    <a:lstStyle/>
                    <a:p>
                      <a:r>
                        <a:rPr lang="en-US"/>
                        <a:t>1.00</a:t>
                      </a:r>
                    </a:p>
                  </a:txBody>
                  <a:tcPr/>
                </a:tc>
                <a:tc>
                  <a:txBody>
                    <a:bodyPr/>
                    <a:lstStyle/>
                    <a:p>
                      <a:r>
                        <a:rPr lang="en-US"/>
                        <a:t>0.36</a:t>
                      </a:r>
                    </a:p>
                  </a:txBody>
                  <a:tcPr/>
                </a:tc>
                <a:extLst>
                  <a:ext uri="{0D108BD9-81ED-4DB2-BD59-A6C34878D82A}">
                    <a16:rowId xmlns:a16="http://schemas.microsoft.com/office/drawing/2014/main" val="596900539"/>
                  </a:ext>
                </a:extLst>
              </a:tr>
              <a:tr h="370840">
                <a:tc>
                  <a:txBody>
                    <a:bodyPr/>
                    <a:lstStyle/>
                    <a:p>
                      <a:r>
                        <a:rPr lang="en-US" b="1"/>
                        <a:t>SVM – Polynomial Kernel</a:t>
                      </a:r>
                    </a:p>
                  </a:txBody>
                  <a:tcPr/>
                </a:tc>
                <a:tc>
                  <a:txBody>
                    <a:bodyPr/>
                    <a:lstStyle/>
                    <a:p>
                      <a:r>
                        <a:rPr lang="en-US"/>
                        <a:t>0.84</a:t>
                      </a:r>
                    </a:p>
                  </a:txBody>
                  <a:tcPr/>
                </a:tc>
                <a:tc>
                  <a:txBody>
                    <a:bodyPr/>
                    <a:lstStyle/>
                    <a:p>
                      <a:r>
                        <a:rPr lang="en-US"/>
                        <a:t>0.31</a:t>
                      </a:r>
                    </a:p>
                  </a:txBody>
                  <a:tcPr/>
                </a:tc>
                <a:tc>
                  <a:txBody>
                    <a:bodyPr/>
                    <a:lstStyle/>
                    <a:p>
                      <a:r>
                        <a:rPr lang="en-US"/>
                        <a:t>0.99</a:t>
                      </a:r>
                    </a:p>
                  </a:txBody>
                  <a:tcPr/>
                </a:tc>
                <a:tc>
                  <a:txBody>
                    <a:bodyPr/>
                    <a:lstStyle/>
                    <a:p>
                      <a:r>
                        <a:rPr lang="en-US"/>
                        <a:t>0.18</a:t>
                      </a:r>
                    </a:p>
                  </a:txBody>
                  <a:tcPr/>
                </a:tc>
                <a:extLst>
                  <a:ext uri="{0D108BD9-81ED-4DB2-BD59-A6C34878D82A}">
                    <a16:rowId xmlns:a16="http://schemas.microsoft.com/office/drawing/2014/main" val="621066032"/>
                  </a:ext>
                </a:extLst>
              </a:tr>
              <a:tr h="370840">
                <a:tc>
                  <a:txBody>
                    <a:bodyPr/>
                    <a:lstStyle/>
                    <a:p>
                      <a:r>
                        <a:rPr lang="en-US" b="1"/>
                        <a:t>Gradient Boosting</a:t>
                      </a:r>
                    </a:p>
                  </a:txBody>
                  <a:tcPr/>
                </a:tc>
                <a:tc>
                  <a:txBody>
                    <a:bodyPr/>
                    <a:lstStyle/>
                    <a:p>
                      <a:r>
                        <a:rPr lang="en-US"/>
                        <a:t>0.99</a:t>
                      </a:r>
                    </a:p>
                  </a:txBody>
                  <a:tcPr/>
                </a:tc>
                <a:tc>
                  <a:txBody>
                    <a:bodyPr/>
                    <a:lstStyle/>
                    <a:p>
                      <a:r>
                        <a:rPr lang="en-US"/>
                        <a:t>0.97</a:t>
                      </a:r>
                    </a:p>
                  </a:txBody>
                  <a:tcPr/>
                </a:tc>
                <a:tc>
                  <a:txBody>
                    <a:bodyPr/>
                    <a:lstStyle/>
                    <a:p>
                      <a:r>
                        <a:rPr lang="en-US"/>
                        <a:t>0.94</a:t>
                      </a:r>
                    </a:p>
                  </a:txBody>
                  <a:tcPr/>
                </a:tc>
                <a:tc>
                  <a:txBody>
                    <a:bodyPr/>
                    <a:lstStyle/>
                    <a:p>
                      <a:r>
                        <a:rPr lang="en-US"/>
                        <a:t>1.00</a:t>
                      </a:r>
                    </a:p>
                  </a:txBody>
                  <a:tcPr/>
                </a:tc>
                <a:extLst>
                  <a:ext uri="{0D108BD9-81ED-4DB2-BD59-A6C34878D82A}">
                    <a16:rowId xmlns:a16="http://schemas.microsoft.com/office/drawing/2014/main" val="1925433064"/>
                  </a:ext>
                </a:extLst>
              </a:tr>
              <a:tr h="370840">
                <a:tc>
                  <a:txBody>
                    <a:bodyPr/>
                    <a:lstStyle/>
                    <a:p>
                      <a:r>
                        <a:rPr lang="en-US" b="1"/>
                        <a:t>KNN</a:t>
                      </a:r>
                    </a:p>
                  </a:txBody>
                  <a:tcPr/>
                </a:tc>
                <a:tc>
                  <a:txBody>
                    <a:bodyPr/>
                    <a:lstStyle/>
                    <a:p>
                      <a:r>
                        <a:rPr lang="en-US"/>
                        <a:t>0.83</a:t>
                      </a:r>
                    </a:p>
                  </a:txBody>
                  <a:tcPr/>
                </a:tc>
                <a:tc>
                  <a:txBody>
                    <a:bodyPr/>
                    <a:lstStyle/>
                    <a:p>
                      <a:r>
                        <a:rPr lang="en-US"/>
                        <a:t>0.45</a:t>
                      </a:r>
                    </a:p>
                  </a:txBody>
                  <a:tcPr/>
                </a:tc>
                <a:tc>
                  <a:txBody>
                    <a:bodyPr/>
                    <a:lstStyle/>
                    <a:p>
                      <a:r>
                        <a:rPr lang="en-US"/>
                        <a:t>0.65</a:t>
                      </a:r>
                    </a:p>
                  </a:txBody>
                  <a:tcPr/>
                </a:tc>
                <a:tc>
                  <a:txBody>
                    <a:bodyPr/>
                    <a:lstStyle/>
                    <a:p>
                      <a:r>
                        <a:rPr lang="en-US"/>
                        <a:t>0.35</a:t>
                      </a:r>
                    </a:p>
                  </a:txBody>
                  <a:tcPr/>
                </a:tc>
                <a:extLst>
                  <a:ext uri="{0D108BD9-81ED-4DB2-BD59-A6C34878D82A}">
                    <a16:rowId xmlns:a16="http://schemas.microsoft.com/office/drawing/2014/main" val="2649204940"/>
                  </a:ext>
                </a:extLst>
              </a:tr>
            </a:tbl>
          </a:graphicData>
        </a:graphic>
      </p:graphicFrame>
      <p:pic>
        <p:nvPicPr>
          <p:cNvPr id="6" name="Picture 5" descr="Text, letter&#10;&#10;Description automatically generated">
            <a:extLst>
              <a:ext uri="{FF2B5EF4-FFF2-40B4-BE49-F238E27FC236}">
                <a16:creationId xmlns:a16="http://schemas.microsoft.com/office/drawing/2014/main" id="{072CFB56-2E9B-AC43-899D-274FB4ED5DE1}"/>
              </a:ext>
            </a:extLst>
          </p:cNvPr>
          <p:cNvPicPr>
            <a:picLocks noChangeAspect="1"/>
          </p:cNvPicPr>
          <p:nvPr/>
        </p:nvPicPr>
        <p:blipFill rotWithShape="1">
          <a:blip r:embed="rId3"/>
          <a:srcRect t="3624"/>
          <a:stretch/>
        </p:blipFill>
        <p:spPr>
          <a:xfrm>
            <a:off x="8017329" y="5123543"/>
            <a:ext cx="3129643" cy="1369332"/>
          </a:xfrm>
          <a:prstGeom prst="rect">
            <a:avLst/>
          </a:prstGeom>
        </p:spPr>
      </p:pic>
    </p:spTree>
    <p:extLst>
      <p:ext uri="{BB962C8B-B14F-4D97-AF65-F5344CB8AC3E}">
        <p14:creationId xmlns:p14="http://schemas.microsoft.com/office/powerpoint/2010/main" val="101723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D7717E8-5E7C-A145-84D6-52CB276132AC}"/>
              </a:ext>
            </a:extLst>
          </p:cNvPr>
          <p:cNvPicPr>
            <a:picLocks noGrp="1" noChangeAspect="1"/>
          </p:cNvPicPr>
          <p:nvPr>
            <p:ph idx="1"/>
          </p:nvPr>
        </p:nvPicPr>
        <p:blipFill>
          <a:blip r:embed="rId3"/>
          <a:stretch>
            <a:fillRect/>
          </a:stretch>
        </p:blipFill>
        <p:spPr>
          <a:xfrm>
            <a:off x="448457" y="401535"/>
            <a:ext cx="3173212" cy="2011882"/>
          </a:xfrm>
        </p:spPr>
      </p:pic>
      <p:pic>
        <p:nvPicPr>
          <p:cNvPr id="7" name="Picture 6" descr="Chart, line chart&#10;&#10;Description automatically generated">
            <a:extLst>
              <a:ext uri="{FF2B5EF4-FFF2-40B4-BE49-F238E27FC236}">
                <a16:creationId xmlns:a16="http://schemas.microsoft.com/office/drawing/2014/main" id="{89AED174-B751-0E4A-A9BA-4A1CB66CD03E}"/>
              </a:ext>
            </a:extLst>
          </p:cNvPr>
          <p:cNvPicPr>
            <a:picLocks noChangeAspect="1"/>
          </p:cNvPicPr>
          <p:nvPr/>
        </p:nvPicPr>
        <p:blipFill>
          <a:blip r:embed="rId4"/>
          <a:stretch>
            <a:fillRect/>
          </a:stretch>
        </p:blipFill>
        <p:spPr>
          <a:xfrm>
            <a:off x="4241358" y="398334"/>
            <a:ext cx="3438287" cy="2236735"/>
          </a:xfrm>
          <a:prstGeom prst="rect">
            <a:avLst/>
          </a:prstGeom>
        </p:spPr>
      </p:pic>
      <p:sp>
        <p:nvSpPr>
          <p:cNvPr id="8" name="TextBox 7">
            <a:extLst>
              <a:ext uri="{FF2B5EF4-FFF2-40B4-BE49-F238E27FC236}">
                <a16:creationId xmlns:a16="http://schemas.microsoft.com/office/drawing/2014/main" id="{F0EDB838-C736-2549-9C30-3C63F57CF256}"/>
              </a:ext>
            </a:extLst>
          </p:cNvPr>
          <p:cNvSpPr txBox="1"/>
          <p:nvPr/>
        </p:nvSpPr>
        <p:spPr>
          <a:xfrm>
            <a:off x="854440" y="2635069"/>
            <a:ext cx="2878111" cy="369332"/>
          </a:xfrm>
          <a:prstGeom prst="rect">
            <a:avLst/>
          </a:prstGeom>
          <a:noFill/>
        </p:spPr>
        <p:txBody>
          <a:bodyPr wrap="square" rtlCol="0">
            <a:spAutoFit/>
          </a:bodyPr>
          <a:lstStyle/>
          <a:p>
            <a:r>
              <a:rPr lang="en-US"/>
              <a:t>KNN</a:t>
            </a:r>
          </a:p>
        </p:txBody>
      </p:sp>
      <p:sp>
        <p:nvSpPr>
          <p:cNvPr id="13" name="TextBox 12">
            <a:extLst>
              <a:ext uri="{FF2B5EF4-FFF2-40B4-BE49-F238E27FC236}">
                <a16:creationId xmlns:a16="http://schemas.microsoft.com/office/drawing/2014/main" id="{6D1CA480-1352-F843-BE57-169418CACED2}"/>
              </a:ext>
            </a:extLst>
          </p:cNvPr>
          <p:cNvSpPr txBox="1"/>
          <p:nvPr/>
        </p:nvSpPr>
        <p:spPr>
          <a:xfrm>
            <a:off x="4817111" y="2819735"/>
            <a:ext cx="2878111" cy="369332"/>
          </a:xfrm>
          <a:prstGeom prst="rect">
            <a:avLst/>
          </a:prstGeom>
          <a:noFill/>
        </p:spPr>
        <p:txBody>
          <a:bodyPr wrap="square" rtlCol="0">
            <a:spAutoFit/>
          </a:bodyPr>
          <a:lstStyle/>
          <a:p>
            <a:r>
              <a:rPr lang="en-US"/>
              <a:t>Logistic Regression</a:t>
            </a:r>
          </a:p>
        </p:txBody>
      </p:sp>
      <p:pic>
        <p:nvPicPr>
          <p:cNvPr id="10" name="Picture 9" descr="Chart, line chart&#10;&#10;Description automatically generated">
            <a:extLst>
              <a:ext uri="{FF2B5EF4-FFF2-40B4-BE49-F238E27FC236}">
                <a16:creationId xmlns:a16="http://schemas.microsoft.com/office/drawing/2014/main" id="{6527C923-A813-6B4C-BF98-42E91586A283}"/>
              </a:ext>
            </a:extLst>
          </p:cNvPr>
          <p:cNvPicPr>
            <a:picLocks noChangeAspect="1"/>
          </p:cNvPicPr>
          <p:nvPr/>
        </p:nvPicPr>
        <p:blipFill>
          <a:blip r:embed="rId5"/>
          <a:stretch>
            <a:fillRect/>
          </a:stretch>
        </p:blipFill>
        <p:spPr>
          <a:xfrm>
            <a:off x="8299334" y="452130"/>
            <a:ext cx="3333327" cy="2129141"/>
          </a:xfrm>
          <a:prstGeom prst="rect">
            <a:avLst/>
          </a:prstGeom>
        </p:spPr>
      </p:pic>
      <p:sp>
        <p:nvSpPr>
          <p:cNvPr id="15" name="TextBox 14">
            <a:extLst>
              <a:ext uri="{FF2B5EF4-FFF2-40B4-BE49-F238E27FC236}">
                <a16:creationId xmlns:a16="http://schemas.microsoft.com/office/drawing/2014/main" id="{8358D14C-158D-0549-AA48-82455AA99511}"/>
              </a:ext>
            </a:extLst>
          </p:cNvPr>
          <p:cNvSpPr txBox="1"/>
          <p:nvPr/>
        </p:nvSpPr>
        <p:spPr>
          <a:xfrm>
            <a:off x="8779782" y="2819735"/>
            <a:ext cx="2878111" cy="369332"/>
          </a:xfrm>
          <a:prstGeom prst="rect">
            <a:avLst/>
          </a:prstGeom>
          <a:noFill/>
        </p:spPr>
        <p:txBody>
          <a:bodyPr wrap="square" rtlCol="0">
            <a:spAutoFit/>
          </a:bodyPr>
          <a:lstStyle/>
          <a:p>
            <a:r>
              <a:rPr lang="en-US"/>
              <a:t>Gradient Boosting</a:t>
            </a:r>
          </a:p>
        </p:txBody>
      </p:sp>
      <p:pic>
        <p:nvPicPr>
          <p:cNvPr id="17" name="Picture 16" descr="Chart, line chart&#10;&#10;Description automatically generated">
            <a:extLst>
              <a:ext uri="{FF2B5EF4-FFF2-40B4-BE49-F238E27FC236}">
                <a16:creationId xmlns:a16="http://schemas.microsoft.com/office/drawing/2014/main" id="{63E54D20-8FF0-494C-8E08-28D253AA1927}"/>
              </a:ext>
            </a:extLst>
          </p:cNvPr>
          <p:cNvPicPr>
            <a:picLocks noChangeAspect="1"/>
          </p:cNvPicPr>
          <p:nvPr/>
        </p:nvPicPr>
        <p:blipFill>
          <a:blip r:embed="rId6"/>
          <a:stretch>
            <a:fillRect/>
          </a:stretch>
        </p:blipFill>
        <p:spPr>
          <a:xfrm>
            <a:off x="260598" y="3429000"/>
            <a:ext cx="3471954" cy="2350246"/>
          </a:xfrm>
          <a:prstGeom prst="rect">
            <a:avLst/>
          </a:prstGeom>
        </p:spPr>
      </p:pic>
      <p:pic>
        <p:nvPicPr>
          <p:cNvPr id="19" name="Picture 18" descr="Chart, line chart&#10;&#10;Description automatically generated">
            <a:extLst>
              <a:ext uri="{FF2B5EF4-FFF2-40B4-BE49-F238E27FC236}">
                <a16:creationId xmlns:a16="http://schemas.microsoft.com/office/drawing/2014/main" id="{A788BD86-106F-C248-A6AA-D3DB7EB0B191}"/>
              </a:ext>
            </a:extLst>
          </p:cNvPr>
          <p:cNvPicPr>
            <a:picLocks noChangeAspect="1"/>
          </p:cNvPicPr>
          <p:nvPr/>
        </p:nvPicPr>
        <p:blipFill>
          <a:blip r:embed="rId7"/>
          <a:stretch>
            <a:fillRect/>
          </a:stretch>
        </p:blipFill>
        <p:spPr>
          <a:xfrm>
            <a:off x="4170343" y="3650105"/>
            <a:ext cx="3436803" cy="2129141"/>
          </a:xfrm>
          <a:prstGeom prst="rect">
            <a:avLst/>
          </a:prstGeom>
        </p:spPr>
      </p:pic>
      <p:pic>
        <p:nvPicPr>
          <p:cNvPr id="21" name="Picture 20" descr="Chart, line chart&#10;&#10;Description automatically generated">
            <a:extLst>
              <a:ext uri="{FF2B5EF4-FFF2-40B4-BE49-F238E27FC236}">
                <a16:creationId xmlns:a16="http://schemas.microsoft.com/office/drawing/2014/main" id="{392521A8-F4FE-D345-924E-8471427AACAE}"/>
              </a:ext>
            </a:extLst>
          </p:cNvPr>
          <p:cNvPicPr>
            <a:picLocks noChangeAspect="1"/>
          </p:cNvPicPr>
          <p:nvPr/>
        </p:nvPicPr>
        <p:blipFill>
          <a:blip r:embed="rId8"/>
          <a:stretch>
            <a:fillRect/>
          </a:stretch>
        </p:blipFill>
        <p:spPr>
          <a:xfrm>
            <a:off x="8262282" y="3477179"/>
            <a:ext cx="3413664" cy="2129141"/>
          </a:xfrm>
          <a:prstGeom prst="rect">
            <a:avLst/>
          </a:prstGeom>
        </p:spPr>
      </p:pic>
      <p:sp>
        <p:nvSpPr>
          <p:cNvPr id="22" name="TextBox 21">
            <a:extLst>
              <a:ext uri="{FF2B5EF4-FFF2-40B4-BE49-F238E27FC236}">
                <a16:creationId xmlns:a16="http://schemas.microsoft.com/office/drawing/2014/main" id="{29F3F2D8-8A5F-6949-BEB0-4D6950D56809}"/>
              </a:ext>
            </a:extLst>
          </p:cNvPr>
          <p:cNvSpPr txBox="1"/>
          <p:nvPr/>
        </p:nvSpPr>
        <p:spPr>
          <a:xfrm>
            <a:off x="4729035" y="5870952"/>
            <a:ext cx="2878111" cy="369332"/>
          </a:xfrm>
          <a:prstGeom prst="rect">
            <a:avLst/>
          </a:prstGeom>
          <a:noFill/>
        </p:spPr>
        <p:txBody>
          <a:bodyPr wrap="square" rtlCol="0">
            <a:spAutoFit/>
          </a:bodyPr>
          <a:lstStyle/>
          <a:p>
            <a:r>
              <a:rPr lang="en-US"/>
              <a:t>Gaussian SVM</a:t>
            </a:r>
          </a:p>
        </p:txBody>
      </p:sp>
      <p:sp>
        <p:nvSpPr>
          <p:cNvPr id="23" name="TextBox 22">
            <a:extLst>
              <a:ext uri="{FF2B5EF4-FFF2-40B4-BE49-F238E27FC236}">
                <a16:creationId xmlns:a16="http://schemas.microsoft.com/office/drawing/2014/main" id="{47941D80-B918-2547-8B8A-FFE7ADD4ED83}"/>
              </a:ext>
            </a:extLst>
          </p:cNvPr>
          <p:cNvSpPr txBox="1"/>
          <p:nvPr/>
        </p:nvSpPr>
        <p:spPr>
          <a:xfrm>
            <a:off x="8928780" y="5760829"/>
            <a:ext cx="2878111" cy="369332"/>
          </a:xfrm>
          <a:prstGeom prst="rect">
            <a:avLst/>
          </a:prstGeom>
          <a:noFill/>
        </p:spPr>
        <p:txBody>
          <a:bodyPr wrap="square" rtlCol="0">
            <a:spAutoFit/>
          </a:bodyPr>
          <a:lstStyle/>
          <a:p>
            <a:r>
              <a:rPr lang="en-US"/>
              <a:t>Linear SVM</a:t>
            </a:r>
          </a:p>
        </p:txBody>
      </p:sp>
      <p:sp>
        <p:nvSpPr>
          <p:cNvPr id="24" name="TextBox 23">
            <a:extLst>
              <a:ext uri="{FF2B5EF4-FFF2-40B4-BE49-F238E27FC236}">
                <a16:creationId xmlns:a16="http://schemas.microsoft.com/office/drawing/2014/main" id="{6B486173-FFFC-DE4B-9BDA-2D296BCBFD01}"/>
              </a:ext>
            </a:extLst>
          </p:cNvPr>
          <p:cNvSpPr txBox="1"/>
          <p:nvPr/>
        </p:nvSpPr>
        <p:spPr>
          <a:xfrm>
            <a:off x="691866" y="5834105"/>
            <a:ext cx="2878111" cy="369332"/>
          </a:xfrm>
          <a:prstGeom prst="rect">
            <a:avLst/>
          </a:prstGeom>
          <a:noFill/>
        </p:spPr>
        <p:txBody>
          <a:bodyPr wrap="square" rtlCol="0">
            <a:spAutoFit/>
          </a:bodyPr>
          <a:lstStyle/>
          <a:p>
            <a:r>
              <a:rPr lang="en-US"/>
              <a:t>Polynomial SVM</a:t>
            </a:r>
          </a:p>
        </p:txBody>
      </p:sp>
    </p:spTree>
    <p:extLst>
      <p:ext uri="{BB962C8B-B14F-4D97-AF65-F5344CB8AC3E}">
        <p14:creationId xmlns:p14="http://schemas.microsoft.com/office/powerpoint/2010/main" val="3158500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1CBE-6EBD-1E49-9156-67AAC511739B}"/>
              </a:ext>
            </a:extLst>
          </p:cNvPr>
          <p:cNvSpPr>
            <a:spLocks noGrp="1"/>
          </p:cNvSpPr>
          <p:nvPr>
            <p:ph type="title"/>
          </p:nvPr>
        </p:nvSpPr>
        <p:spPr/>
        <p:txBody>
          <a:bodyPr/>
          <a:lstStyle/>
          <a:p>
            <a:r>
              <a:rPr lang="en-US" b="1"/>
              <a:t>Backwards Regression</a:t>
            </a:r>
          </a:p>
        </p:txBody>
      </p:sp>
      <p:sp>
        <p:nvSpPr>
          <p:cNvPr id="6" name="TextBox 5">
            <a:extLst>
              <a:ext uri="{FF2B5EF4-FFF2-40B4-BE49-F238E27FC236}">
                <a16:creationId xmlns:a16="http://schemas.microsoft.com/office/drawing/2014/main" id="{564F0273-789A-C044-AB29-280D4A6357A5}"/>
              </a:ext>
            </a:extLst>
          </p:cNvPr>
          <p:cNvSpPr txBox="1"/>
          <p:nvPr/>
        </p:nvSpPr>
        <p:spPr>
          <a:xfrm>
            <a:off x="838200" y="2867331"/>
            <a:ext cx="4492083" cy="646331"/>
          </a:xfrm>
          <a:prstGeom prst="rect">
            <a:avLst/>
          </a:prstGeom>
          <a:noFill/>
        </p:spPr>
        <p:txBody>
          <a:bodyPr wrap="square" lIns="91440" tIns="45720" rIns="91440" bIns="45720" rtlCol="0" anchor="t">
            <a:spAutoFit/>
          </a:bodyPr>
          <a:lstStyle/>
          <a:p>
            <a:r>
              <a:rPr lang="en-US"/>
              <a:t>Logistic Regression with features of</a:t>
            </a:r>
            <a:r>
              <a:rPr lang="en-US" b="1"/>
              <a:t> financial information</a:t>
            </a:r>
            <a:endParaRPr lang="en-US" b="1">
              <a:cs typeface="Calibri"/>
            </a:endParaRPr>
          </a:p>
        </p:txBody>
      </p:sp>
      <p:pic>
        <p:nvPicPr>
          <p:cNvPr id="8" name="Picture 7" descr="Table&#10;&#10;Description automatically generated">
            <a:extLst>
              <a:ext uri="{FF2B5EF4-FFF2-40B4-BE49-F238E27FC236}">
                <a16:creationId xmlns:a16="http://schemas.microsoft.com/office/drawing/2014/main" id="{AA055212-295D-AF44-8B02-F21CBF67890D}"/>
              </a:ext>
            </a:extLst>
          </p:cNvPr>
          <p:cNvPicPr>
            <a:picLocks noChangeAspect="1"/>
          </p:cNvPicPr>
          <p:nvPr/>
        </p:nvPicPr>
        <p:blipFill>
          <a:blip r:embed="rId2"/>
          <a:stretch>
            <a:fillRect/>
          </a:stretch>
        </p:blipFill>
        <p:spPr>
          <a:xfrm>
            <a:off x="6332220" y="4243388"/>
            <a:ext cx="5524500" cy="1739900"/>
          </a:xfrm>
          <a:prstGeom prst="rect">
            <a:avLst/>
          </a:prstGeom>
        </p:spPr>
      </p:pic>
      <p:sp>
        <p:nvSpPr>
          <p:cNvPr id="9" name="TextBox 8">
            <a:extLst>
              <a:ext uri="{FF2B5EF4-FFF2-40B4-BE49-F238E27FC236}">
                <a16:creationId xmlns:a16="http://schemas.microsoft.com/office/drawing/2014/main" id="{B02F2075-7A9F-B946-8698-6AAE067BA229}"/>
              </a:ext>
            </a:extLst>
          </p:cNvPr>
          <p:cNvSpPr txBox="1"/>
          <p:nvPr/>
        </p:nvSpPr>
        <p:spPr>
          <a:xfrm>
            <a:off x="7364637" y="2756147"/>
            <a:ext cx="4492083" cy="646331"/>
          </a:xfrm>
          <a:prstGeom prst="rect">
            <a:avLst/>
          </a:prstGeom>
          <a:noFill/>
        </p:spPr>
        <p:txBody>
          <a:bodyPr wrap="square" lIns="91440" tIns="45720" rIns="91440" bIns="45720" rtlCol="0" anchor="t">
            <a:spAutoFit/>
          </a:bodyPr>
          <a:lstStyle/>
          <a:p>
            <a:r>
              <a:rPr lang="en-US"/>
              <a:t>Logistic Regression with added demographic </a:t>
            </a:r>
            <a:r>
              <a:rPr lang="en-US" b="1"/>
              <a:t>features state, employment title, and grade </a:t>
            </a:r>
            <a:endParaRPr lang="en-US" b="1">
              <a:cs typeface="Calibri"/>
            </a:endParaRPr>
          </a:p>
        </p:txBody>
      </p:sp>
      <p:pic>
        <p:nvPicPr>
          <p:cNvPr id="14" name="Content Placeholder 13" descr="Table&#10;&#10;Description automatically generated">
            <a:extLst>
              <a:ext uri="{FF2B5EF4-FFF2-40B4-BE49-F238E27FC236}">
                <a16:creationId xmlns:a16="http://schemas.microsoft.com/office/drawing/2014/main" id="{42BBD7A9-FB3A-D647-B701-C3DB720658AA}"/>
              </a:ext>
            </a:extLst>
          </p:cNvPr>
          <p:cNvPicPr>
            <a:picLocks noGrp="1" noChangeAspect="1"/>
          </p:cNvPicPr>
          <p:nvPr>
            <p:ph idx="1"/>
          </p:nvPr>
        </p:nvPicPr>
        <p:blipFill>
          <a:blip r:embed="rId3"/>
          <a:stretch>
            <a:fillRect/>
          </a:stretch>
        </p:blipFill>
        <p:spPr>
          <a:xfrm>
            <a:off x="571500" y="4129088"/>
            <a:ext cx="5524500" cy="1854200"/>
          </a:xfrm>
        </p:spPr>
      </p:pic>
    </p:spTree>
    <p:extLst>
      <p:ext uri="{BB962C8B-B14F-4D97-AF65-F5344CB8AC3E}">
        <p14:creationId xmlns:p14="http://schemas.microsoft.com/office/powerpoint/2010/main" val="3906202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F21C-0131-0948-8205-839E5CB65A9D}"/>
              </a:ext>
            </a:extLst>
          </p:cNvPr>
          <p:cNvSpPr>
            <a:spLocks noGrp="1"/>
          </p:cNvSpPr>
          <p:nvPr>
            <p:ph type="title"/>
          </p:nvPr>
        </p:nvSpPr>
        <p:spPr/>
        <p:txBody>
          <a:bodyPr/>
          <a:lstStyle/>
          <a:p>
            <a:r>
              <a:rPr lang="en-US" b="1"/>
              <a:t>The End of </a:t>
            </a:r>
            <a:r>
              <a:rPr lang="en-US" b="1" err="1"/>
              <a:t>LendingClub</a:t>
            </a:r>
            <a:endParaRPr lang="en-US" b="1"/>
          </a:p>
        </p:txBody>
      </p:sp>
      <p:sp>
        <p:nvSpPr>
          <p:cNvPr id="31" name="Google Shape;113;p18">
            <a:extLst>
              <a:ext uri="{FF2B5EF4-FFF2-40B4-BE49-F238E27FC236}">
                <a16:creationId xmlns:a16="http://schemas.microsoft.com/office/drawing/2014/main" id="{9559205F-26C7-1245-B1A5-BFE55291C238}"/>
              </a:ext>
            </a:extLst>
          </p:cNvPr>
          <p:cNvSpPr txBox="1">
            <a:spLocks/>
          </p:cNvSpPr>
          <p:nvPr/>
        </p:nvSpPr>
        <p:spPr>
          <a:xfrm>
            <a:off x="289297" y="1794716"/>
            <a:ext cx="2990400" cy="12084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endParaRPr lang="en-US" sz="2133"/>
          </a:p>
        </p:txBody>
      </p:sp>
      <p:grpSp>
        <p:nvGrpSpPr>
          <p:cNvPr id="39" name="Google Shape;122;p18">
            <a:extLst>
              <a:ext uri="{FF2B5EF4-FFF2-40B4-BE49-F238E27FC236}">
                <a16:creationId xmlns:a16="http://schemas.microsoft.com/office/drawing/2014/main" id="{CF1E4882-9FFC-4E4C-8E5D-B241D183A510}"/>
              </a:ext>
            </a:extLst>
          </p:cNvPr>
          <p:cNvGrpSpPr/>
          <p:nvPr/>
        </p:nvGrpSpPr>
        <p:grpSpPr>
          <a:xfrm>
            <a:off x="9947405" y="2959823"/>
            <a:ext cx="265200" cy="791541"/>
            <a:chOff x="3918084" y="1610215"/>
            <a:chExt cx="198900" cy="593656"/>
          </a:xfrm>
        </p:grpSpPr>
        <p:cxnSp>
          <p:nvCxnSpPr>
            <p:cNvPr id="40" name="Google Shape;123;p18">
              <a:extLst>
                <a:ext uri="{FF2B5EF4-FFF2-40B4-BE49-F238E27FC236}">
                  <a16:creationId xmlns:a16="http://schemas.microsoft.com/office/drawing/2014/main" id="{F8F085B4-7F78-0347-B116-55EDD2FAC3D6}"/>
                </a:ext>
              </a:extLst>
            </p:cNvPr>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41" name="Google Shape;124;p18">
              <a:extLst>
                <a:ext uri="{FF2B5EF4-FFF2-40B4-BE49-F238E27FC236}">
                  <a16:creationId xmlns:a16="http://schemas.microsoft.com/office/drawing/2014/main" id="{66E7A0BF-E2B8-BA49-A93F-85C7303D725A}"/>
                </a:ext>
              </a:extLst>
            </p:cNvPr>
            <p:cNvSpPr/>
            <p:nvPr/>
          </p:nvSpPr>
          <p:spPr>
            <a:xfrm>
              <a:off x="3918084" y="1610215"/>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42" name="Google Shape;125;p18">
            <a:extLst>
              <a:ext uri="{FF2B5EF4-FFF2-40B4-BE49-F238E27FC236}">
                <a16:creationId xmlns:a16="http://schemas.microsoft.com/office/drawing/2014/main" id="{96B45AFD-4F05-514F-A4FA-58F60E210708}"/>
              </a:ext>
            </a:extLst>
          </p:cNvPr>
          <p:cNvSpPr txBox="1">
            <a:spLocks/>
          </p:cNvSpPr>
          <p:nvPr/>
        </p:nvSpPr>
        <p:spPr>
          <a:xfrm>
            <a:off x="2343150" y="5689945"/>
            <a:ext cx="2138405" cy="8891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n-US" sz="2133"/>
              <a:t> </a:t>
            </a:r>
          </a:p>
        </p:txBody>
      </p:sp>
      <p:sp>
        <p:nvSpPr>
          <p:cNvPr id="44" name="Google Shape;113;p18">
            <a:extLst>
              <a:ext uri="{FF2B5EF4-FFF2-40B4-BE49-F238E27FC236}">
                <a16:creationId xmlns:a16="http://schemas.microsoft.com/office/drawing/2014/main" id="{7CD9A12D-A970-3749-9DBB-299F0B884049}"/>
              </a:ext>
            </a:extLst>
          </p:cNvPr>
          <p:cNvSpPr txBox="1">
            <a:spLocks/>
          </p:cNvSpPr>
          <p:nvPr/>
        </p:nvSpPr>
        <p:spPr>
          <a:xfrm>
            <a:off x="9133543" y="1926880"/>
            <a:ext cx="2990400" cy="12084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n-US" sz="2133" err="1"/>
              <a:t>LendingClub</a:t>
            </a:r>
            <a:r>
              <a:rPr lang="en-US" sz="2133"/>
              <a:t> discontinues issuing notes</a:t>
            </a:r>
          </a:p>
        </p:txBody>
      </p:sp>
      <p:sp>
        <p:nvSpPr>
          <p:cNvPr id="48" name="Google Shape;120;p18">
            <a:extLst>
              <a:ext uri="{FF2B5EF4-FFF2-40B4-BE49-F238E27FC236}">
                <a16:creationId xmlns:a16="http://schemas.microsoft.com/office/drawing/2014/main" id="{6517F6B7-657F-E448-8777-F34182C7F938}"/>
              </a:ext>
            </a:extLst>
          </p:cNvPr>
          <p:cNvSpPr/>
          <p:nvPr/>
        </p:nvSpPr>
        <p:spPr>
          <a:xfrm>
            <a:off x="9128759" y="3724711"/>
            <a:ext cx="2734800" cy="9940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49" name="Google Shape;113;p18">
            <a:extLst>
              <a:ext uri="{FF2B5EF4-FFF2-40B4-BE49-F238E27FC236}">
                <a16:creationId xmlns:a16="http://schemas.microsoft.com/office/drawing/2014/main" id="{311F823B-7AD2-7D42-85EF-425533AE981D}"/>
              </a:ext>
            </a:extLst>
          </p:cNvPr>
          <p:cNvSpPr txBox="1">
            <a:spLocks/>
          </p:cNvSpPr>
          <p:nvPr/>
        </p:nvSpPr>
        <p:spPr>
          <a:xfrm>
            <a:off x="8001939" y="1848118"/>
            <a:ext cx="2990400" cy="12084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endParaRPr lang="en-US" sz="2133"/>
          </a:p>
        </p:txBody>
      </p:sp>
      <p:sp>
        <p:nvSpPr>
          <p:cNvPr id="56" name="Google Shape;121;p18">
            <a:extLst>
              <a:ext uri="{FF2B5EF4-FFF2-40B4-BE49-F238E27FC236}">
                <a16:creationId xmlns:a16="http://schemas.microsoft.com/office/drawing/2014/main" id="{8E492A84-6C8F-444E-8F7E-D8CC0B774E10}"/>
              </a:ext>
            </a:extLst>
          </p:cNvPr>
          <p:cNvSpPr txBox="1">
            <a:spLocks/>
          </p:cNvSpPr>
          <p:nvPr/>
        </p:nvSpPr>
        <p:spPr>
          <a:xfrm>
            <a:off x="7416240" y="3933988"/>
            <a:ext cx="17540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
                <a:solidFill>
                  <a:schemeClr val="lt1"/>
                </a:solidFill>
              </a:rPr>
              <a:t>2018</a:t>
            </a:r>
          </a:p>
        </p:txBody>
      </p:sp>
      <p:sp>
        <p:nvSpPr>
          <p:cNvPr id="57" name="Google Shape;121;p18">
            <a:extLst>
              <a:ext uri="{FF2B5EF4-FFF2-40B4-BE49-F238E27FC236}">
                <a16:creationId xmlns:a16="http://schemas.microsoft.com/office/drawing/2014/main" id="{2E1653B0-A282-784F-BBF8-F0A51CB94258}"/>
              </a:ext>
            </a:extLst>
          </p:cNvPr>
          <p:cNvSpPr txBox="1">
            <a:spLocks/>
          </p:cNvSpPr>
          <p:nvPr/>
        </p:nvSpPr>
        <p:spPr>
          <a:xfrm>
            <a:off x="9447934" y="3882141"/>
            <a:ext cx="17540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endParaRPr lang="en">
              <a:solidFill>
                <a:schemeClr val="lt1"/>
              </a:solidFill>
            </a:endParaRPr>
          </a:p>
        </p:txBody>
      </p:sp>
      <p:sp>
        <p:nvSpPr>
          <p:cNvPr id="58" name="Google Shape;109;p18">
            <a:extLst>
              <a:ext uri="{FF2B5EF4-FFF2-40B4-BE49-F238E27FC236}">
                <a16:creationId xmlns:a16="http://schemas.microsoft.com/office/drawing/2014/main" id="{10C5405A-9D5D-D74E-8137-C2176FC9F968}"/>
              </a:ext>
            </a:extLst>
          </p:cNvPr>
          <p:cNvSpPr txBox="1">
            <a:spLocks/>
          </p:cNvSpPr>
          <p:nvPr/>
        </p:nvSpPr>
        <p:spPr>
          <a:xfrm>
            <a:off x="798547" y="3910879"/>
            <a:ext cx="17540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
                <a:solidFill>
                  <a:schemeClr val="lt1"/>
                </a:solidFill>
              </a:rPr>
              <a:t>2014</a:t>
            </a:r>
          </a:p>
        </p:txBody>
      </p:sp>
      <p:sp>
        <p:nvSpPr>
          <p:cNvPr id="70" name="Google Shape;121;p18">
            <a:extLst>
              <a:ext uri="{FF2B5EF4-FFF2-40B4-BE49-F238E27FC236}">
                <a16:creationId xmlns:a16="http://schemas.microsoft.com/office/drawing/2014/main" id="{C9F58FC6-1FE8-2C4D-B5BA-B9BB8E364A6B}"/>
              </a:ext>
            </a:extLst>
          </p:cNvPr>
          <p:cNvSpPr txBox="1">
            <a:spLocks/>
          </p:cNvSpPr>
          <p:nvPr/>
        </p:nvSpPr>
        <p:spPr>
          <a:xfrm>
            <a:off x="9444621" y="3900605"/>
            <a:ext cx="1754000" cy="6272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
                <a:solidFill>
                  <a:schemeClr val="lt1"/>
                </a:solidFill>
              </a:rPr>
              <a:t>2020</a:t>
            </a:r>
          </a:p>
        </p:txBody>
      </p:sp>
    </p:spTree>
    <p:extLst>
      <p:ext uri="{BB962C8B-B14F-4D97-AF65-F5344CB8AC3E}">
        <p14:creationId xmlns:p14="http://schemas.microsoft.com/office/powerpoint/2010/main" val="3799187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E9EE1-2C9C-8940-991C-93362E64E69F}"/>
              </a:ext>
            </a:extLst>
          </p:cNvPr>
          <p:cNvSpPr>
            <a:spLocks noGrp="1"/>
          </p:cNvSpPr>
          <p:nvPr>
            <p:ph type="title"/>
          </p:nvPr>
        </p:nvSpPr>
        <p:spPr/>
        <p:txBody>
          <a:bodyPr/>
          <a:lstStyle/>
          <a:p>
            <a:r>
              <a:rPr lang="en-US"/>
              <a:t>Challenges for AI Based Lending</a:t>
            </a:r>
          </a:p>
        </p:txBody>
      </p:sp>
      <p:sp>
        <p:nvSpPr>
          <p:cNvPr id="3" name="Content Placeholder 2">
            <a:extLst>
              <a:ext uri="{FF2B5EF4-FFF2-40B4-BE49-F238E27FC236}">
                <a16:creationId xmlns:a16="http://schemas.microsoft.com/office/drawing/2014/main" id="{4F5110BE-5D1A-2C47-A094-1875E5C45283}"/>
              </a:ext>
            </a:extLst>
          </p:cNvPr>
          <p:cNvSpPr>
            <a:spLocks noGrp="1"/>
          </p:cNvSpPr>
          <p:nvPr>
            <p:ph idx="1"/>
          </p:nvPr>
        </p:nvSpPr>
        <p:spPr/>
        <p:txBody>
          <a:bodyPr>
            <a:normAutofit fontScale="85000" lnSpcReduction="20000"/>
          </a:bodyPr>
          <a:lstStyle/>
          <a:p>
            <a:r>
              <a:rPr lang="en-US"/>
              <a:t>Bias </a:t>
            </a:r>
          </a:p>
          <a:p>
            <a:r>
              <a:rPr lang="en-US"/>
              <a:t>Errors</a:t>
            </a:r>
          </a:p>
          <a:p>
            <a:r>
              <a:rPr lang="en-US"/>
              <a:t>Time </a:t>
            </a:r>
          </a:p>
          <a:p>
            <a:r>
              <a:rPr lang="en-US"/>
              <a:t>Ethics and privacy</a:t>
            </a:r>
          </a:p>
          <a:p>
            <a:r>
              <a:rPr lang="en-US"/>
              <a:t>Regulation </a:t>
            </a:r>
          </a:p>
          <a:p>
            <a:pPr lvl="1"/>
            <a:r>
              <a:rPr lang="en-US"/>
              <a:t>Machine learning algorithms prevent inequality and discrimination without breaching privacy regulation laws? </a:t>
            </a:r>
          </a:p>
          <a:p>
            <a:pPr lvl="1"/>
            <a:r>
              <a:rPr lang="en-US"/>
              <a:t> How can algorithms be regulated by government agencies to ensure fair lending without reducing their accuracy?  </a:t>
            </a:r>
          </a:p>
          <a:p>
            <a:pPr lvl="1"/>
            <a:r>
              <a:rPr lang="en-US"/>
              <a:t>“We know that a history of racism in financial services contributed to much of the economic inequality we see today.  As tech, data, and AI plays an ever larger role in delivering quality financial services, this regulation is critical to ensuring these tools don’t lead to unintended outcomes. Instead of weakening these rules, this is the moment to reaffirm our shared commitment to a financial system that is designed to promote inclusion and opportunity for all Americans.”</a:t>
            </a:r>
          </a:p>
        </p:txBody>
      </p:sp>
    </p:spTree>
    <p:extLst>
      <p:ext uri="{BB962C8B-B14F-4D97-AF65-F5344CB8AC3E}">
        <p14:creationId xmlns:p14="http://schemas.microsoft.com/office/powerpoint/2010/main" val="1808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3E65C0-52D9-4759-8FE0-F212D3503BD1}"/>
              </a:ext>
            </a:extLst>
          </p:cNvPr>
          <p:cNvSpPr/>
          <p:nvPr/>
        </p:nvSpPr>
        <p:spPr>
          <a:xfrm rot="5400000">
            <a:off x="3889908" y="-1764460"/>
            <a:ext cx="4355763" cy="1084896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cs typeface="Calibri"/>
            </a:endParaRPr>
          </a:p>
        </p:txBody>
      </p:sp>
      <p:sp>
        <p:nvSpPr>
          <p:cNvPr id="2" name="Title 1">
            <a:extLst>
              <a:ext uri="{FF2B5EF4-FFF2-40B4-BE49-F238E27FC236}">
                <a16:creationId xmlns:a16="http://schemas.microsoft.com/office/drawing/2014/main" id="{8441EF6A-DBC9-984E-9F38-1955DB4416FB}"/>
              </a:ext>
            </a:extLst>
          </p:cNvPr>
          <p:cNvSpPr>
            <a:spLocks noGrp="1"/>
          </p:cNvSpPr>
          <p:nvPr>
            <p:ph type="title"/>
          </p:nvPr>
        </p:nvSpPr>
        <p:spPr>
          <a:xfrm>
            <a:off x="203200" y="102053"/>
            <a:ext cx="10515600" cy="1325563"/>
          </a:xfrm>
        </p:spPr>
        <p:txBody>
          <a:bodyPr/>
          <a:lstStyle/>
          <a:p>
            <a:r>
              <a:rPr lang="en-US" b="1"/>
              <a:t>Overview</a:t>
            </a:r>
          </a:p>
        </p:txBody>
      </p:sp>
      <p:sp>
        <p:nvSpPr>
          <p:cNvPr id="3" name="Content Placeholder 2">
            <a:extLst>
              <a:ext uri="{FF2B5EF4-FFF2-40B4-BE49-F238E27FC236}">
                <a16:creationId xmlns:a16="http://schemas.microsoft.com/office/drawing/2014/main" id="{99ACE830-769A-5F46-B328-DB971EA0BCC9}"/>
              </a:ext>
            </a:extLst>
          </p:cNvPr>
          <p:cNvSpPr>
            <a:spLocks noGrp="1"/>
          </p:cNvSpPr>
          <p:nvPr>
            <p:ph idx="1"/>
          </p:nvPr>
        </p:nvSpPr>
        <p:spPr/>
        <p:txBody>
          <a:bodyPr vert="horz" lIns="91440" tIns="45720" rIns="91440" bIns="45720" rtlCol="0" anchor="t">
            <a:normAutofit/>
          </a:bodyPr>
          <a:lstStyle/>
          <a:p>
            <a:pPr fontAlgn="base"/>
            <a:r>
              <a:rPr lang="en-US" err="1">
                <a:solidFill>
                  <a:schemeClr val="bg1"/>
                </a:solidFill>
              </a:rPr>
              <a:t>LendingClub</a:t>
            </a:r>
            <a:r>
              <a:rPr lang="en-US">
                <a:solidFill>
                  <a:schemeClr val="bg1"/>
                </a:solidFill>
              </a:rPr>
              <a:t> is a U.S.-based peer-to-peer lending company that provisions 3–5-year loans between </a:t>
            </a:r>
            <a:r>
              <a:rPr lang="en-US" b="1">
                <a:solidFill>
                  <a:schemeClr val="bg1"/>
                </a:solidFill>
              </a:rPr>
              <a:t>$1,000</a:t>
            </a:r>
            <a:r>
              <a:rPr lang="en-US">
                <a:solidFill>
                  <a:schemeClr val="bg1"/>
                </a:solidFill>
              </a:rPr>
              <a:t> and </a:t>
            </a:r>
            <a:r>
              <a:rPr lang="en-US" b="1">
                <a:solidFill>
                  <a:schemeClr val="bg1"/>
                </a:solidFill>
              </a:rPr>
              <a:t>$40,000</a:t>
            </a:r>
            <a:r>
              <a:rPr lang="en-US">
                <a:solidFill>
                  <a:schemeClr val="bg1"/>
                </a:solidFill>
              </a:rPr>
              <a:t> to accepted applicants based on a risk score calculation. The assigned risk score to all loan applicants determines whether a loan is accepted, and the interest rate the approved loans will receive. </a:t>
            </a:r>
            <a:endParaRPr lang="en-US">
              <a:solidFill>
                <a:schemeClr val="bg1"/>
              </a:solidFill>
              <a:cs typeface="Calibri"/>
            </a:endParaRPr>
          </a:p>
          <a:p>
            <a:pPr fontAlgn="base"/>
            <a:r>
              <a:rPr lang="en-US">
                <a:solidFill>
                  <a:schemeClr val="bg1"/>
                </a:solidFill>
              </a:rPr>
              <a:t>The risk score that has been used requires evaluation and improvement, given the increase in defaulted and charged off loans. </a:t>
            </a:r>
            <a:r>
              <a:rPr lang="en-US" err="1">
                <a:solidFill>
                  <a:schemeClr val="bg1"/>
                </a:solidFill>
              </a:rPr>
              <a:t>LendingClub</a:t>
            </a:r>
            <a:r>
              <a:rPr lang="en-US">
                <a:solidFill>
                  <a:schemeClr val="bg1"/>
                </a:solidFill>
              </a:rPr>
              <a:t> is looking for a new proposed model that would help potentially assign a risk score to loan applicants. </a:t>
            </a:r>
            <a:endParaRPr lang="en-US">
              <a:cs typeface="Calibri"/>
            </a:endParaRPr>
          </a:p>
          <a:p>
            <a:pPr fontAlgn="base"/>
            <a:endParaRPr lang="en-US"/>
          </a:p>
          <a:p>
            <a:endParaRPr lang="en-US"/>
          </a:p>
        </p:txBody>
      </p:sp>
    </p:spTree>
    <p:extLst>
      <p:ext uri="{BB962C8B-B14F-4D97-AF65-F5344CB8AC3E}">
        <p14:creationId xmlns:p14="http://schemas.microsoft.com/office/powerpoint/2010/main" val="3615216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p:nvPr/>
        </p:nvSpPr>
        <p:spPr>
          <a:xfrm>
            <a:off x="454579" y="2932000"/>
            <a:ext cx="2496400" cy="9940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97" name="Google Shape;97;p18"/>
          <p:cNvSpPr txBox="1">
            <a:spLocks noGrp="1"/>
          </p:cNvSpPr>
          <p:nvPr>
            <p:ph type="body" idx="4294967295"/>
          </p:nvPr>
        </p:nvSpPr>
        <p:spPr>
          <a:xfrm>
            <a:off x="454564" y="3115400"/>
            <a:ext cx="19408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
                <a:solidFill>
                  <a:schemeClr val="lt1"/>
                </a:solidFill>
              </a:rPr>
              <a:t>2006</a:t>
            </a:r>
            <a:endParaRPr>
              <a:solidFill>
                <a:schemeClr val="lt1"/>
              </a:solidFill>
            </a:endParaRPr>
          </a:p>
        </p:txBody>
      </p:sp>
      <p:grpSp>
        <p:nvGrpSpPr>
          <p:cNvPr id="98" name="Google Shape;98;p18"/>
          <p:cNvGrpSpPr/>
          <p:nvPr/>
        </p:nvGrpSpPr>
        <p:grpSpPr>
          <a:xfrm>
            <a:off x="3456689" y="2236862"/>
            <a:ext cx="265200" cy="791541"/>
            <a:chOff x="777447" y="1610215"/>
            <a:chExt cx="198900" cy="593656"/>
          </a:xfrm>
        </p:grpSpPr>
        <p:cxnSp>
          <p:nvCxnSpPr>
            <p:cNvPr id="99" name="Google Shape;99;p1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0" name="Google Shape;100;p18"/>
            <p:cNvSpPr/>
            <p:nvPr/>
          </p:nvSpPr>
          <p:spPr>
            <a:xfrm>
              <a:off x="777447" y="1610215"/>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102" name="Google Shape;102;p18"/>
          <p:cNvSpPr/>
          <p:nvPr/>
        </p:nvSpPr>
        <p:spPr>
          <a:xfrm>
            <a:off x="2422739" y="2932000"/>
            <a:ext cx="2734800" cy="9940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103" name="Google Shape;103;p18"/>
          <p:cNvSpPr txBox="1">
            <a:spLocks noGrp="1"/>
          </p:cNvSpPr>
          <p:nvPr>
            <p:ph type="body" idx="4294967295"/>
          </p:nvPr>
        </p:nvSpPr>
        <p:spPr>
          <a:xfrm>
            <a:off x="2835089" y="3115400"/>
            <a:ext cx="17540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
                <a:solidFill>
                  <a:schemeClr val="lt1"/>
                </a:solidFill>
              </a:rPr>
              <a:t>2014</a:t>
            </a:r>
            <a:endParaRPr>
              <a:solidFill>
                <a:schemeClr val="lt1"/>
              </a:solidFill>
            </a:endParaRPr>
          </a:p>
        </p:txBody>
      </p:sp>
      <p:sp>
        <p:nvSpPr>
          <p:cNvPr id="108" name="Google Shape;108;p18"/>
          <p:cNvSpPr/>
          <p:nvPr/>
        </p:nvSpPr>
        <p:spPr>
          <a:xfrm>
            <a:off x="4629297" y="2932000"/>
            <a:ext cx="2734800" cy="9940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109" name="Google Shape;109;p18"/>
          <p:cNvSpPr txBox="1">
            <a:spLocks noGrp="1"/>
          </p:cNvSpPr>
          <p:nvPr>
            <p:ph type="body" idx="4294967295"/>
          </p:nvPr>
        </p:nvSpPr>
        <p:spPr>
          <a:xfrm>
            <a:off x="5023673" y="3115400"/>
            <a:ext cx="17540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
                <a:solidFill>
                  <a:schemeClr val="lt1"/>
                </a:solidFill>
              </a:rPr>
              <a:t>2015</a:t>
            </a:r>
            <a:endParaRPr>
              <a:solidFill>
                <a:schemeClr val="lt1"/>
              </a:solidFill>
            </a:endParaRPr>
          </a:p>
        </p:txBody>
      </p:sp>
      <p:grpSp>
        <p:nvGrpSpPr>
          <p:cNvPr id="110" name="Google Shape;110;p18"/>
          <p:cNvGrpSpPr/>
          <p:nvPr/>
        </p:nvGrpSpPr>
        <p:grpSpPr>
          <a:xfrm rot="10800000">
            <a:off x="4786539" y="3779521"/>
            <a:ext cx="265200" cy="791541"/>
            <a:chOff x="3918084" y="1610215"/>
            <a:chExt cx="198900" cy="593656"/>
          </a:xfrm>
        </p:grpSpPr>
        <p:cxnSp>
          <p:nvCxnSpPr>
            <p:cNvPr id="111" name="Google Shape;111;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2" name="Google Shape;112;p18"/>
            <p:cNvSpPr/>
            <p:nvPr/>
          </p:nvSpPr>
          <p:spPr>
            <a:xfrm>
              <a:off x="3918084" y="1610215"/>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113" name="Google Shape;113;p18"/>
          <p:cNvSpPr txBox="1">
            <a:spLocks noGrp="1"/>
          </p:cNvSpPr>
          <p:nvPr>
            <p:ph type="body" idx="4294967295"/>
          </p:nvPr>
        </p:nvSpPr>
        <p:spPr>
          <a:xfrm>
            <a:off x="2310196" y="926771"/>
            <a:ext cx="2990400" cy="1208400"/>
          </a:xfrm>
          <a:prstGeom prst="rect">
            <a:avLst/>
          </a:prstGeom>
        </p:spPr>
        <p:txBody>
          <a:bodyPr spcFirstLastPara="1" vert="horz" wrap="square" lIns="121900" tIns="121900" rIns="121900" bIns="121900" rtlCol="0" anchor="t" anchorCtr="0">
            <a:noAutofit/>
          </a:bodyPr>
          <a:lstStyle/>
          <a:p>
            <a:pPr marL="0" indent="0">
              <a:spcBef>
                <a:spcPts val="0"/>
              </a:spcBef>
              <a:spcAft>
                <a:spcPts val="2133"/>
              </a:spcAft>
              <a:buNone/>
            </a:pPr>
            <a:r>
              <a:rPr lang="en-US" sz="2133" err="1"/>
              <a:t>LendingClub</a:t>
            </a:r>
            <a:r>
              <a:rPr lang="en-US" sz="2133"/>
              <a:t> goes public and is worth more than $10 billion.</a:t>
            </a:r>
          </a:p>
        </p:txBody>
      </p:sp>
      <p:sp>
        <p:nvSpPr>
          <p:cNvPr id="114" name="Google Shape;114;p18"/>
          <p:cNvSpPr/>
          <p:nvPr/>
        </p:nvSpPr>
        <p:spPr>
          <a:xfrm>
            <a:off x="6835857" y="2932000"/>
            <a:ext cx="2734800" cy="9940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115" name="Google Shape;115;p18"/>
          <p:cNvSpPr txBox="1">
            <a:spLocks noGrp="1"/>
          </p:cNvSpPr>
          <p:nvPr>
            <p:ph type="body" idx="4294967295"/>
          </p:nvPr>
        </p:nvSpPr>
        <p:spPr>
          <a:xfrm>
            <a:off x="7222265" y="3115400"/>
            <a:ext cx="17540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
                <a:solidFill>
                  <a:schemeClr val="lt1"/>
                </a:solidFill>
              </a:rPr>
              <a:t>2016</a:t>
            </a:r>
            <a:endParaRPr>
              <a:solidFill>
                <a:schemeClr val="lt1"/>
              </a:solidFill>
            </a:endParaRPr>
          </a:p>
        </p:txBody>
      </p:sp>
      <p:grpSp>
        <p:nvGrpSpPr>
          <p:cNvPr id="116" name="Google Shape;116;p18"/>
          <p:cNvGrpSpPr/>
          <p:nvPr/>
        </p:nvGrpSpPr>
        <p:grpSpPr>
          <a:xfrm>
            <a:off x="7720318" y="3881934"/>
            <a:ext cx="265200" cy="791541"/>
            <a:chOff x="5958946" y="2938958"/>
            <a:chExt cx="198900" cy="593656"/>
          </a:xfrm>
        </p:grpSpPr>
        <p:cxnSp>
          <p:nvCxnSpPr>
            <p:cNvPr id="117" name="Google Shape;117;p1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18" name="Google Shape;118;p18"/>
            <p:cNvSpPr/>
            <p:nvPr/>
          </p:nvSpPr>
          <p:spPr>
            <a:xfrm rot="10800000" flipH="1">
              <a:off x="5958946" y="3333714"/>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120" name="Google Shape;120;p18"/>
          <p:cNvSpPr/>
          <p:nvPr/>
        </p:nvSpPr>
        <p:spPr>
          <a:xfrm>
            <a:off x="9042417" y="2932000"/>
            <a:ext cx="2734800" cy="9940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62500" tIns="162500" rIns="162500" bIns="162500" anchor="ctr" anchorCtr="0">
            <a:noAutofit/>
          </a:bodyPr>
          <a:lstStyle/>
          <a:p>
            <a:endParaRPr sz="2400"/>
          </a:p>
        </p:txBody>
      </p:sp>
      <p:sp>
        <p:nvSpPr>
          <p:cNvPr id="121" name="Google Shape;121;p18"/>
          <p:cNvSpPr txBox="1">
            <a:spLocks noGrp="1"/>
          </p:cNvSpPr>
          <p:nvPr>
            <p:ph type="body" idx="4294967295"/>
          </p:nvPr>
        </p:nvSpPr>
        <p:spPr>
          <a:xfrm>
            <a:off x="9482016" y="3115400"/>
            <a:ext cx="1754000" cy="627200"/>
          </a:xfrm>
          <a:prstGeom prst="rect">
            <a:avLst/>
          </a:prstGeom>
        </p:spPr>
        <p:txBody>
          <a:bodyPr spcFirstLastPara="1" vert="horz" wrap="square" lIns="121900" tIns="121900" rIns="121900" bIns="121900" rtlCol="0" anchor="ctr" anchorCtr="0">
            <a:noAutofit/>
          </a:bodyPr>
          <a:lstStyle/>
          <a:p>
            <a:pPr marL="0" indent="0" algn="ctr">
              <a:lnSpc>
                <a:spcPct val="100000"/>
              </a:lnSpc>
              <a:spcBef>
                <a:spcPts val="0"/>
              </a:spcBef>
              <a:buNone/>
            </a:pPr>
            <a:r>
              <a:rPr lang="en">
                <a:solidFill>
                  <a:schemeClr val="lt1"/>
                </a:solidFill>
              </a:rPr>
              <a:t>2018</a:t>
            </a:r>
            <a:endParaRPr>
              <a:solidFill>
                <a:schemeClr val="lt1"/>
              </a:solidFill>
            </a:endParaRPr>
          </a:p>
        </p:txBody>
      </p:sp>
      <p:grpSp>
        <p:nvGrpSpPr>
          <p:cNvPr id="122" name="Google Shape;122;p18"/>
          <p:cNvGrpSpPr/>
          <p:nvPr/>
        </p:nvGrpSpPr>
        <p:grpSpPr>
          <a:xfrm>
            <a:off x="10593699" y="2160322"/>
            <a:ext cx="265200" cy="791541"/>
            <a:chOff x="3918084" y="1610215"/>
            <a:chExt cx="198900" cy="593656"/>
          </a:xfrm>
        </p:grpSpPr>
        <p:cxnSp>
          <p:nvCxnSpPr>
            <p:cNvPr id="123" name="Google Shape;123;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24" name="Google Shape;124;p18"/>
            <p:cNvSpPr/>
            <p:nvPr/>
          </p:nvSpPr>
          <p:spPr>
            <a:xfrm>
              <a:off x="3918084" y="1610215"/>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125" name="Google Shape;125;p18"/>
          <p:cNvSpPr txBox="1">
            <a:spLocks noGrp="1"/>
          </p:cNvSpPr>
          <p:nvPr>
            <p:ph type="body" idx="4294967295"/>
          </p:nvPr>
        </p:nvSpPr>
        <p:spPr>
          <a:xfrm>
            <a:off x="7674778" y="4776247"/>
            <a:ext cx="3614475" cy="1463954"/>
          </a:xfrm>
          <a:prstGeom prst="rect">
            <a:avLst/>
          </a:prstGeom>
        </p:spPr>
        <p:txBody>
          <a:bodyPr spcFirstLastPara="1" vert="horz" wrap="square" lIns="121900" tIns="121900" rIns="121900" bIns="121900" rtlCol="0" anchor="t" anchorCtr="0">
            <a:noAutofit/>
          </a:bodyPr>
          <a:lstStyle/>
          <a:p>
            <a:pPr marL="0" indent="0">
              <a:spcBef>
                <a:spcPts val="0"/>
              </a:spcBef>
              <a:spcAft>
                <a:spcPts val="2133"/>
              </a:spcAft>
              <a:buNone/>
            </a:pPr>
            <a:r>
              <a:rPr lang="en-US" sz="2133" err="1"/>
              <a:t>LendingCub</a:t>
            </a:r>
            <a:r>
              <a:rPr lang="en-US" sz="2133"/>
              <a:t> data scientist is found to have falsified $22 million of loans sold to Jeffries and Goldman Sachs </a:t>
            </a:r>
          </a:p>
        </p:txBody>
      </p:sp>
      <p:sp>
        <p:nvSpPr>
          <p:cNvPr id="34" name="Google Shape;101;p18">
            <a:extLst>
              <a:ext uri="{FF2B5EF4-FFF2-40B4-BE49-F238E27FC236}">
                <a16:creationId xmlns:a16="http://schemas.microsoft.com/office/drawing/2014/main" id="{2A53B38C-FB19-8B4C-80E4-BBA77882ED38}"/>
              </a:ext>
            </a:extLst>
          </p:cNvPr>
          <p:cNvSpPr txBox="1">
            <a:spLocks noGrp="1"/>
          </p:cNvSpPr>
          <p:nvPr>
            <p:ph type="body" idx="4294967295"/>
          </p:nvPr>
        </p:nvSpPr>
        <p:spPr>
          <a:xfrm>
            <a:off x="163692" y="4697679"/>
            <a:ext cx="2990850" cy="1208087"/>
          </a:xfrm>
          <a:prstGeom prst="rect">
            <a:avLst/>
          </a:prstGeom>
        </p:spPr>
        <p:txBody>
          <a:bodyPr spcFirstLastPara="1" vert="horz" wrap="square" lIns="121900" tIns="121900" rIns="121900" bIns="121900" rtlCol="0" anchor="t" anchorCtr="0">
            <a:noAutofit/>
          </a:bodyPr>
          <a:lstStyle/>
          <a:p>
            <a:pPr marL="0" indent="0">
              <a:spcBef>
                <a:spcPts val="0"/>
              </a:spcBef>
              <a:spcAft>
                <a:spcPts val="2133"/>
              </a:spcAft>
              <a:buNone/>
            </a:pPr>
            <a:r>
              <a:rPr lang="en" sz="1800"/>
              <a:t>CEO Renaud </a:t>
            </a:r>
            <a:r>
              <a:rPr lang="en" sz="1800" err="1"/>
              <a:t>Laplanche</a:t>
            </a:r>
            <a:r>
              <a:rPr lang="en" sz="1800"/>
              <a:t> launches Lending-Club as a Facebook application</a:t>
            </a:r>
            <a:endParaRPr sz="1800"/>
          </a:p>
        </p:txBody>
      </p:sp>
      <p:sp>
        <p:nvSpPr>
          <p:cNvPr id="32" name="Google Shape;113;p18">
            <a:extLst>
              <a:ext uri="{FF2B5EF4-FFF2-40B4-BE49-F238E27FC236}">
                <a16:creationId xmlns:a16="http://schemas.microsoft.com/office/drawing/2014/main" id="{46919631-CA38-0842-B256-3C8214741625}"/>
              </a:ext>
            </a:extLst>
          </p:cNvPr>
          <p:cNvSpPr txBox="1">
            <a:spLocks/>
          </p:cNvSpPr>
          <p:nvPr/>
        </p:nvSpPr>
        <p:spPr>
          <a:xfrm>
            <a:off x="9310243" y="861211"/>
            <a:ext cx="2990400" cy="12084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n-US" sz="2133"/>
              <a:t>Defaulted loans surge, data released to the public for risk scoring.</a:t>
            </a:r>
          </a:p>
        </p:txBody>
      </p:sp>
      <p:grpSp>
        <p:nvGrpSpPr>
          <p:cNvPr id="41" name="Google Shape;116;p18">
            <a:extLst>
              <a:ext uri="{FF2B5EF4-FFF2-40B4-BE49-F238E27FC236}">
                <a16:creationId xmlns:a16="http://schemas.microsoft.com/office/drawing/2014/main" id="{BB199AFF-E4D0-A345-A8F4-767C0DA2AE48}"/>
              </a:ext>
            </a:extLst>
          </p:cNvPr>
          <p:cNvGrpSpPr/>
          <p:nvPr/>
        </p:nvGrpSpPr>
        <p:grpSpPr>
          <a:xfrm rot="10800000">
            <a:off x="7966665" y="2232159"/>
            <a:ext cx="265200" cy="791541"/>
            <a:chOff x="5958946" y="2938958"/>
            <a:chExt cx="198900" cy="593656"/>
          </a:xfrm>
        </p:grpSpPr>
        <p:cxnSp>
          <p:nvCxnSpPr>
            <p:cNvPr id="42" name="Google Shape;117;p18">
              <a:extLst>
                <a:ext uri="{FF2B5EF4-FFF2-40B4-BE49-F238E27FC236}">
                  <a16:creationId xmlns:a16="http://schemas.microsoft.com/office/drawing/2014/main" id="{897C1EFB-513A-1741-B5EC-8790E4A3D4C6}"/>
                </a:ext>
              </a:extLst>
            </p:cNvPr>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43" name="Google Shape;118;p18">
              <a:extLst>
                <a:ext uri="{FF2B5EF4-FFF2-40B4-BE49-F238E27FC236}">
                  <a16:creationId xmlns:a16="http://schemas.microsoft.com/office/drawing/2014/main" id="{5CF2D9A1-93EB-F547-A4E8-F91B2A5F97FC}"/>
                </a:ext>
              </a:extLst>
            </p:cNvPr>
            <p:cNvSpPr/>
            <p:nvPr/>
          </p:nvSpPr>
          <p:spPr>
            <a:xfrm rot="10800000" flipH="1">
              <a:off x="5958946" y="3333714"/>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grpSp>
        <p:nvGrpSpPr>
          <p:cNvPr id="44" name="Google Shape;116;p18">
            <a:extLst>
              <a:ext uri="{FF2B5EF4-FFF2-40B4-BE49-F238E27FC236}">
                <a16:creationId xmlns:a16="http://schemas.microsoft.com/office/drawing/2014/main" id="{B290BEB1-70DC-564F-8C6A-551339F3D4EF}"/>
              </a:ext>
            </a:extLst>
          </p:cNvPr>
          <p:cNvGrpSpPr/>
          <p:nvPr/>
        </p:nvGrpSpPr>
        <p:grpSpPr>
          <a:xfrm>
            <a:off x="1187555" y="3806932"/>
            <a:ext cx="265200" cy="791541"/>
            <a:chOff x="5958946" y="2938958"/>
            <a:chExt cx="198900" cy="593656"/>
          </a:xfrm>
        </p:grpSpPr>
        <p:cxnSp>
          <p:nvCxnSpPr>
            <p:cNvPr id="45" name="Google Shape;117;p18">
              <a:extLst>
                <a:ext uri="{FF2B5EF4-FFF2-40B4-BE49-F238E27FC236}">
                  <a16:creationId xmlns:a16="http://schemas.microsoft.com/office/drawing/2014/main" id="{CADFADE2-FCEB-A64A-81ED-8E10A5B6EF83}"/>
                </a:ext>
              </a:extLst>
            </p:cNvPr>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46" name="Google Shape;118;p18">
              <a:extLst>
                <a:ext uri="{FF2B5EF4-FFF2-40B4-BE49-F238E27FC236}">
                  <a16:creationId xmlns:a16="http://schemas.microsoft.com/office/drawing/2014/main" id="{FAB04987-134D-074D-8EAB-10B12FB7F792}"/>
                </a:ext>
              </a:extLst>
            </p:cNvPr>
            <p:cNvSpPr/>
            <p:nvPr/>
          </p:nvSpPr>
          <p:spPr>
            <a:xfrm rot="10800000" flipH="1">
              <a:off x="5958946" y="3333714"/>
              <a:ext cx="198900" cy="1989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grpSp>
      <p:sp>
        <p:nvSpPr>
          <p:cNvPr id="47" name="Google Shape;113;p18">
            <a:extLst>
              <a:ext uri="{FF2B5EF4-FFF2-40B4-BE49-F238E27FC236}">
                <a16:creationId xmlns:a16="http://schemas.microsoft.com/office/drawing/2014/main" id="{2B0C5C01-04F0-CC47-B04B-48623B776909}"/>
              </a:ext>
            </a:extLst>
          </p:cNvPr>
          <p:cNvSpPr txBox="1">
            <a:spLocks/>
          </p:cNvSpPr>
          <p:nvPr/>
        </p:nvSpPr>
        <p:spPr>
          <a:xfrm>
            <a:off x="3234969" y="4607845"/>
            <a:ext cx="3739607" cy="132338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n-US" sz="1800"/>
              <a:t>Allen Griffin designs an algorithm to classify duplicate borrowers and starts data mining the Lending Club database. Realizes how bad things are</a:t>
            </a:r>
          </a:p>
        </p:txBody>
      </p:sp>
      <p:sp>
        <p:nvSpPr>
          <p:cNvPr id="48" name="Google Shape;113;p18">
            <a:extLst>
              <a:ext uri="{FF2B5EF4-FFF2-40B4-BE49-F238E27FC236}">
                <a16:creationId xmlns:a16="http://schemas.microsoft.com/office/drawing/2014/main" id="{EBCF52C4-AA51-9141-8185-6E5ACFC58E43}"/>
              </a:ext>
            </a:extLst>
          </p:cNvPr>
          <p:cNvSpPr txBox="1">
            <a:spLocks/>
          </p:cNvSpPr>
          <p:nvPr/>
        </p:nvSpPr>
        <p:spPr>
          <a:xfrm>
            <a:off x="6583431" y="1206123"/>
            <a:ext cx="2458986" cy="84913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n-US" sz="2130"/>
              <a:t>CEO is fired and IPO drops to $8.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2AD0-77C8-DE45-BC9D-2976F164068C}"/>
              </a:ext>
            </a:extLst>
          </p:cNvPr>
          <p:cNvSpPr>
            <a:spLocks noGrp="1"/>
          </p:cNvSpPr>
          <p:nvPr>
            <p:ph type="title"/>
          </p:nvPr>
        </p:nvSpPr>
        <p:spPr>
          <a:xfrm>
            <a:off x="1155700" y="-2267"/>
            <a:ext cx="2360386" cy="1334634"/>
          </a:xfrm>
        </p:spPr>
        <p:txBody>
          <a:bodyPr/>
          <a:lstStyle/>
          <a:p>
            <a:r>
              <a:rPr lang="en-US" b="1"/>
              <a:t>The Data</a:t>
            </a:r>
          </a:p>
        </p:txBody>
      </p:sp>
      <p:sp>
        <p:nvSpPr>
          <p:cNvPr id="4" name="Rectangle 3">
            <a:extLst>
              <a:ext uri="{FF2B5EF4-FFF2-40B4-BE49-F238E27FC236}">
                <a16:creationId xmlns:a16="http://schemas.microsoft.com/office/drawing/2014/main" id="{89B37111-E4D3-4907-8E5B-DA9800B7C92D}"/>
              </a:ext>
            </a:extLst>
          </p:cNvPr>
          <p:cNvSpPr/>
          <p:nvPr/>
        </p:nvSpPr>
        <p:spPr>
          <a:xfrm>
            <a:off x="377371" y="1284514"/>
            <a:ext cx="3773714" cy="130628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85501E-FBE2-4B69-BFFA-735888A83D46}"/>
              </a:ext>
            </a:extLst>
          </p:cNvPr>
          <p:cNvSpPr txBox="1"/>
          <p:nvPr/>
        </p:nvSpPr>
        <p:spPr>
          <a:xfrm>
            <a:off x="395062" y="1465488"/>
            <a:ext cx="36956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solidFill>
                  <a:schemeClr val="bg1"/>
                </a:solidFill>
                <a:cs typeface="Calibri"/>
              </a:rPr>
              <a:t>Accepted Loans Dataset</a:t>
            </a:r>
          </a:p>
          <a:p>
            <a:pPr algn="ctr"/>
            <a:r>
              <a:rPr lang="en-US" b="1" i="1">
                <a:solidFill>
                  <a:schemeClr val="bg1"/>
                </a:solidFill>
                <a:cs typeface="Calibri"/>
              </a:rPr>
              <a:t>253,629 records</a:t>
            </a:r>
          </a:p>
          <a:p>
            <a:pPr algn="ctr"/>
            <a:r>
              <a:rPr lang="en-US" b="1" i="1">
                <a:solidFill>
                  <a:schemeClr val="bg1"/>
                </a:solidFill>
                <a:cs typeface="Calibri"/>
              </a:rPr>
              <a:t>107 attributes</a:t>
            </a:r>
          </a:p>
          <a:p>
            <a:endParaRPr lang="en-US" b="1" u="sng">
              <a:solidFill>
                <a:schemeClr val="bg1"/>
              </a:solidFill>
              <a:cs typeface="Calibri"/>
            </a:endParaRPr>
          </a:p>
        </p:txBody>
      </p:sp>
      <p:sp>
        <p:nvSpPr>
          <p:cNvPr id="6" name="Rectangle 5">
            <a:extLst>
              <a:ext uri="{FF2B5EF4-FFF2-40B4-BE49-F238E27FC236}">
                <a16:creationId xmlns:a16="http://schemas.microsoft.com/office/drawing/2014/main" id="{872D14D6-1961-4359-A1D1-3EFBC3110BB9}"/>
              </a:ext>
            </a:extLst>
          </p:cNvPr>
          <p:cNvSpPr/>
          <p:nvPr/>
        </p:nvSpPr>
        <p:spPr>
          <a:xfrm>
            <a:off x="377370" y="2771093"/>
            <a:ext cx="3773714" cy="130628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DEEF0C-A026-418D-BB85-524EB2501249}"/>
              </a:ext>
            </a:extLst>
          </p:cNvPr>
          <p:cNvSpPr txBox="1"/>
          <p:nvPr/>
        </p:nvSpPr>
        <p:spPr>
          <a:xfrm>
            <a:off x="376918" y="2980416"/>
            <a:ext cx="36956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solidFill>
                  <a:schemeClr val="bg1"/>
                </a:solidFill>
                <a:cs typeface="Calibri"/>
              </a:rPr>
              <a:t>Rejected Loans Dataset</a:t>
            </a:r>
          </a:p>
          <a:p>
            <a:pPr algn="ctr"/>
            <a:r>
              <a:rPr lang="en-US" b="1" i="1">
                <a:solidFill>
                  <a:schemeClr val="bg1"/>
                </a:solidFill>
                <a:cs typeface="Calibri"/>
              </a:rPr>
              <a:t>16,384 records</a:t>
            </a:r>
          </a:p>
          <a:p>
            <a:pPr algn="ctr"/>
            <a:r>
              <a:rPr lang="en-US" b="1" i="1">
                <a:solidFill>
                  <a:schemeClr val="bg1"/>
                </a:solidFill>
                <a:cs typeface="Calibri"/>
              </a:rPr>
              <a:t>9 attributes</a:t>
            </a:r>
          </a:p>
          <a:p>
            <a:endParaRPr lang="en-US" b="1" u="sng">
              <a:solidFill>
                <a:schemeClr val="bg1"/>
              </a:solidFill>
              <a:cs typeface="Calibri"/>
            </a:endParaRPr>
          </a:p>
        </p:txBody>
      </p:sp>
      <p:sp>
        <p:nvSpPr>
          <p:cNvPr id="8" name="TextBox 7">
            <a:extLst>
              <a:ext uri="{FF2B5EF4-FFF2-40B4-BE49-F238E27FC236}">
                <a16:creationId xmlns:a16="http://schemas.microsoft.com/office/drawing/2014/main" id="{2A60EF0B-0CB6-430D-8FD8-DC6147C43005}"/>
              </a:ext>
            </a:extLst>
          </p:cNvPr>
          <p:cNvSpPr txBox="1"/>
          <p:nvPr/>
        </p:nvSpPr>
        <p:spPr>
          <a:xfrm>
            <a:off x="256246" y="4075792"/>
            <a:ext cx="401988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cs typeface="Calibri"/>
              </a:rPr>
              <a:t>7 common attributes:</a:t>
            </a:r>
            <a:endParaRPr lang="en-US"/>
          </a:p>
          <a:p>
            <a:r>
              <a:rPr lang="en-US" sz="1400" b="1">
                <a:cs typeface="Calibri"/>
              </a:rPr>
              <a:t>Amount Requested, Month, Purpose, DBI Ratio, State, Years of Employment,</a:t>
            </a:r>
            <a:r>
              <a:rPr lang="en-US" b="1">
                <a:cs typeface="Calibri"/>
              </a:rPr>
              <a:t> </a:t>
            </a:r>
            <a:r>
              <a:rPr lang="en-US" sz="1400" b="1">
                <a:cs typeface="Calibri"/>
              </a:rPr>
              <a:t>class (reject/approve)</a:t>
            </a:r>
          </a:p>
        </p:txBody>
      </p:sp>
      <p:sp>
        <p:nvSpPr>
          <p:cNvPr id="10" name="Rectangle 9">
            <a:extLst>
              <a:ext uri="{FF2B5EF4-FFF2-40B4-BE49-F238E27FC236}">
                <a16:creationId xmlns:a16="http://schemas.microsoft.com/office/drawing/2014/main" id="{4D189FBD-6666-429C-9E26-1DD144C54F3A}"/>
              </a:ext>
            </a:extLst>
          </p:cNvPr>
          <p:cNvSpPr/>
          <p:nvPr/>
        </p:nvSpPr>
        <p:spPr>
          <a:xfrm>
            <a:off x="390976" y="5019077"/>
            <a:ext cx="3760108" cy="1703757"/>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cs typeface="Calibri"/>
            </a:endParaRPr>
          </a:p>
        </p:txBody>
      </p:sp>
      <p:sp>
        <p:nvSpPr>
          <p:cNvPr id="11" name="TextBox 10">
            <a:extLst>
              <a:ext uri="{FF2B5EF4-FFF2-40B4-BE49-F238E27FC236}">
                <a16:creationId xmlns:a16="http://schemas.microsoft.com/office/drawing/2014/main" id="{9781EE75-ED6A-4052-A1DA-706CB5F662B4}"/>
              </a:ext>
            </a:extLst>
          </p:cNvPr>
          <p:cNvSpPr txBox="1"/>
          <p:nvPr/>
        </p:nvSpPr>
        <p:spPr>
          <a:xfrm>
            <a:off x="375007" y="5154693"/>
            <a:ext cx="36956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solidFill>
                  <a:schemeClr val="bg1"/>
                </a:solidFill>
                <a:cs typeface="Calibri"/>
              </a:rPr>
              <a:t>Target Variable:</a:t>
            </a:r>
            <a:r>
              <a:rPr lang="en-US" b="1">
                <a:solidFill>
                  <a:schemeClr val="bg1"/>
                </a:solidFill>
                <a:cs typeface="Calibri"/>
              </a:rPr>
              <a:t> </a:t>
            </a:r>
            <a:r>
              <a:rPr lang="en-US" b="1" i="1">
                <a:solidFill>
                  <a:schemeClr val="bg1"/>
                </a:solidFill>
                <a:cs typeface="Calibri"/>
              </a:rPr>
              <a:t>Charged off</a:t>
            </a:r>
          </a:p>
          <a:p>
            <a:pPr algn="ctr"/>
            <a:endParaRPr lang="en-US" b="1" i="1">
              <a:solidFill>
                <a:schemeClr val="bg1"/>
              </a:solidFill>
              <a:cs typeface="Calibri"/>
            </a:endParaRPr>
          </a:p>
          <a:p>
            <a:pPr algn="ctr"/>
            <a:r>
              <a:rPr lang="en-US" b="1" err="1">
                <a:solidFill>
                  <a:schemeClr val="bg1"/>
                </a:solidFill>
                <a:cs typeface="Calibri"/>
              </a:rPr>
              <a:t>LendingClub</a:t>
            </a:r>
            <a:r>
              <a:rPr lang="en-US" b="1">
                <a:solidFill>
                  <a:schemeClr val="bg1"/>
                </a:solidFill>
                <a:cs typeface="Calibri"/>
              </a:rPr>
              <a:t> has given up on being repaid according to the original terms of the loan </a:t>
            </a:r>
          </a:p>
          <a:p>
            <a:pPr algn="ctr"/>
            <a:endParaRPr lang="en-US" b="1" i="1">
              <a:solidFill>
                <a:schemeClr val="bg1"/>
              </a:solidFill>
              <a:cs typeface="Calibri"/>
            </a:endParaRPr>
          </a:p>
          <a:p>
            <a:endParaRPr lang="en-US" b="1" u="sng">
              <a:solidFill>
                <a:schemeClr val="bg1"/>
              </a:solidFill>
              <a:cs typeface="Calibri"/>
            </a:endParaRPr>
          </a:p>
        </p:txBody>
      </p:sp>
      <p:sp>
        <p:nvSpPr>
          <p:cNvPr id="12" name="Rectangle 11">
            <a:extLst>
              <a:ext uri="{FF2B5EF4-FFF2-40B4-BE49-F238E27FC236}">
                <a16:creationId xmlns:a16="http://schemas.microsoft.com/office/drawing/2014/main" id="{9596C25E-9E7F-486C-BDFA-819650CA7CFC}"/>
              </a:ext>
            </a:extLst>
          </p:cNvPr>
          <p:cNvSpPr/>
          <p:nvPr/>
        </p:nvSpPr>
        <p:spPr>
          <a:xfrm rot="5400000">
            <a:off x="6053444" y="22612"/>
            <a:ext cx="4500905" cy="702082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a:cs typeface="Calibri"/>
            </a:endParaRPr>
          </a:p>
        </p:txBody>
      </p:sp>
      <p:sp>
        <p:nvSpPr>
          <p:cNvPr id="13" name="TextBox 12">
            <a:extLst>
              <a:ext uri="{FF2B5EF4-FFF2-40B4-BE49-F238E27FC236}">
                <a16:creationId xmlns:a16="http://schemas.microsoft.com/office/drawing/2014/main" id="{5D2BC930-C995-4CF4-B142-99317C6C893F}"/>
              </a:ext>
            </a:extLst>
          </p:cNvPr>
          <p:cNvSpPr txBox="1"/>
          <p:nvPr/>
        </p:nvSpPr>
        <p:spPr>
          <a:xfrm>
            <a:off x="6096453" y="1401421"/>
            <a:ext cx="5156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chemeClr val="bg1"/>
                </a:solidFill>
                <a:cs typeface="Calibri"/>
              </a:rPr>
              <a:t>Data Cleaning and Preprocessing Steps:</a:t>
            </a:r>
          </a:p>
        </p:txBody>
      </p:sp>
      <p:sp>
        <p:nvSpPr>
          <p:cNvPr id="14" name="TextBox 13">
            <a:extLst>
              <a:ext uri="{FF2B5EF4-FFF2-40B4-BE49-F238E27FC236}">
                <a16:creationId xmlns:a16="http://schemas.microsoft.com/office/drawing/2014/main" id="{18BF30CD-2D98-4FAE-8DA6-71C9BE26D2FC}"/>
              </a:ext>
            </a:extLst>
          </p:cNvPr>
          <p:cNvSpPr txBox="1"/>
          <p:nvPr/>
        </p:nvSpPr>
        <p:spPr>
          <a:xfrm>
            <a:off x="4904128" y="1851874"/>
            <a:ext cx="7015841" cy="4226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1. Removing null values: </a:t>
            </a:r>
          </a:p>
          <a:p>
            <a:r>
              <a:rPr lang="en-US" sz="1400">
                <a:solidFill>
                  <a:schemeClr val="bg1"/>
                </a:solidFill>
                <a:cs typeface="Calibri"/>
              </a:rPr>
              <a:t>      Removed all rows with missing values – </a:t>
            </a:r>
            <a:r>
              <a:rPr lang="en-US" sz="1600" b="1">
                <a:solidFill>
                  <a:schemeClr val="bg1"/>
                </a:solidFill>
                <a:cs typeface="Calibri"/>
              </a:rPr>
              <a:t>39% of data</a:t>
            </a:r>
          </a:p>
          <a:p>
            <a:r>
              <a:rPr lang="en-US">
                <a:solidFill>
                  <a:schemeClr val="bg1"/>
                </a:solidFill>
                <a:cs typeface="Calibri"/>
              </a:rPr>
              <a:t>2. Converted percentages in interest rate column to decimals</a:t>
            </a:r>
          </a:p>
          <a:p>
            <a:r>
              <a:rPr lang="en-US">
                <a:solidFill>
                  <a:schemeClr val="bg1"/>
                </a:solidFill>
                <a:cs typeface="Calibri"/>
              </a:rPr>
              <a:t>3. Removed '&lt;','+','year', 'years' from employment length column</a:t>
            </a:r>
          </a:p>
          <a:p>
            <a:r>
              <a:rPr lang="en-US">
                <a:solidFill>
                  <a:schemeClr val="bg1"/>
                </a:solidFill>
                <a:cs typeface="Calibri"/>
              </a:rPr>
              <a:t>4. Converted issue date from m-</a:t>
            </a:r>
            <a:r>
              <a:rPr lang="en-US" err="1">
                <a:solidFill>
                  <a:schemeClr val="bg1"/>
                </a:solidFill>
                <a:cs typeface="Calibri"/>
              </a:rPr>
              <a:t>yy</a:t>
            </a:r>
            <a:r>
              <a:rPr lang="en-US">
                <a:solidFill>
                  <a:schemeClr val="bg1"/>
                </a:solidFill>
                <a:cs typeface="Calibri"/>
              </a:rPr>
              <a:t> format to m-</a:t>
            </a:r>
            <a:r>
              <a:rPr lang="en-US" err="1">
                <a:solidFill>
                  <a:schemeClr val="bg1"/>
                </a:solidFill>
                <a:cs typeface="Calibri"/>
              </a:rPr>
              <a:t>yyyy</a:t>
            </a:r>
            <a:r>
              <a:rPr lang="en-US">
                <a:solidFill>
                  <a:schemeClr val="bg1"/>
                </a:solidFill>
                <a:cs typeface="Calibri"/>
              </a:rPr>
              <a:t> </a:t>
            </a:r>
          </a:p>
          <a:p>
            <a:pPr>
              <a:spcAft>
                <a:spcPts val="400"/>
              </a:spcAft>
            </a:pPr>
            <a:r>
              <a:rPr lang="en-US">
                <a:solidFill>
                  <a:schemeClr val="bg1"/>
                </a:solidFill>
                <a:cs typeface="Calibri"/>
              </a:rPr>
              <a:t>5. Created new </a:t>
            </a:r>
            <a:r>
              <a:rPr lang="en-US" err="1">
                <a:solidFill>
                  <a:schemeClr val="bg1"/>
                </a:solidFill>
                <a:cs typeface="Calibri"/>
              </a:rPr>
              <a:t>DataFrame</a:t>
            </a:r>
            <a:r>
              <a:rPr lang="en-US">
                <a:solidFill>
                  <a:schemeClr val="bg1"/>
                </a:solidFill>
                <a:cs typeface="Calibri"/>
              </a:rPr>
              <a:t> with the following columns:</a:t>
            </a:r>
          </a:p>
          <a:p>
            <a:pPr>
              <a:spcAft>
                <a:spcPts val="400"/>
              </a:spcAft>
            </a:pPr>
            <a:r>
              <a:rPr lang="en-US" sz="1400">
                <a:solidFill>
                  <a:schemeClr val="bg1"/>
                </a:solidFill>
                <a:cs typeface="Calibri"/>
              </a:rPr>
              <a:t>loan amount | interest rate | term | grade | employment length | issue date | month |loan status | payment plan | purpose | zip code | state | Debt-to-Income | delinquency | earliest credit line | open account | revolving balance | revolving utilization rate | total credit lines | application type </a:t>
            </a:r>
          </a:p>
          <a:p>
            <a:pPr>
              <a:spcAft>
                <a:spcPts val="400"/>
              </a:spcAft>
            </a:pPr>
            <a:r>
              <a:rPr lang="en-US">
                <a:solidFill>
                  <a:schemeClr val="bg1"/>
                </a:solidFill>
                <a:cs typeface="Calibri"/>
              </a:rPr>
              <a:t>6.  Merged new </a:t>
            </a:r>
            <a:r>
              <a:rPr lang="en-US" err="1">
                <a:solidFill>
                  <a:schemeClr val="bg1"/>
                </a:solidFill>
                <a:cs typeface="Calibri"/>
              </a:rPr>
              <a:t>DataFrame</a:t>
            </a:r>
            <a:r>
              <a:rPr lang="en-US">
                <a:solidFill>
                  <a:schemeClr val="bg1"/>
                </a:solidFill>
                <a:cs typeface="Calibri"/>
              </a:rPr>
              <a:t> with rejected dataset in Spark – joined on Class</a:t>
            </a:r>
          </a:p>
          <a:p>
            <a:pPr>
              <a:spcAft>
                <a:spcPts val="400"/>
              </a:spcAft>
            </a:pPr>
            <a:endParaRPr lang="en-US">
              <a:solidFill>
                <a:schemeClr val="bg1"/>
              </a:solidFill>
              <a:cs typeface="Calibri"/>
            </a:endParaRPr>
          </a:p>
          <a:p>
            <a:pPr>
              <a:spcAft>
                <a:spcPts val="400"/>
              </a:spcAft>
            </a:pPr>
            <a:r>
              <a:rPr lang="en-US">
                <a:solidFill>
                  <a:schemeClr val="bg1"/>
                </a:solidFill>
                <a:cs typeface="Calibri"/>
              </a:rPr>
              <a:t>After preprocessing: </a:t>
            </a:r>
            <a:r>
              <a:rPr lang="en-US" b="1">
                <a:solidFill>
                  <a:schemeClr val="bg1"/>
                </a:solidFill>
                <a:cs typeface="Calibri"/>
              </a:rPr>
              <a:t>235,629</a:t>
            </a:r>
            <a:r>
              <a:rPr lang="en-US">
                <a:solidFill>
                  <a:schemeClr val="bg1"/>
                </a:solidFill>
                <a:cs typeface="Calibri"/>
              </a:rPr>
              <a:t> records</a:t>
            </a:r>
          </a:p>
          <a:p>
            <a:endParaRPr lang="en-US">
              <a:cs typeface="Calibri"/>
            </a:endParaRPr>
          </a:p>
        </p:txBody>
      </p:sp>
    </p:spTree>
    <p:extLst>
      <p:ext uri="{BB962C8B-B14F-4D97-AF65-F5344CB8AC3E}">
        <p14:creationId xmlns:p14="http://schemas.microsoft.com/office/powerpoint/2010/main" val="1500843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13C6-3232-024B-820C-75A657696D85}"/>
              </a:ext>
            </a:extLst>
          </p:cNvPr>
          <p:cNvSpPr>
            <a:spLocks noGrp="1"/>
          </p:cNvSpPr>
          <p:nvPr>
            <p:ph type="title"/>
          </p:nvPr>
        </p:nvSpPr>
        <p:spPr>
          <a:xfrm>
            <a:off x="94343" y="-111125"/>
            <a:ext cx="10515600" cy="1325563"/>
          </a:xfrm>
        </p:spPr>
        <p:txBody>
          <a:bodyPr>
            <a:normAutofit/>
          </a:bodyPr>
          <a:lstStyle/>
          <a:p>
            <a:r>
              <a:rPr lang="en-US" sz="3600" b="1"/>
              <a:t>Exploratory Data Analysis</a:t>
            </a:r>
          </a:p>
        </p:txBody>
      </p:sp>
      <p:pic>
        <p:nvPicPr>
          <p:cNvPr id="7" name="Picture 6" descr="Chart, pie chart&#10;&#10;Description automatically generated">
            <a:extLst>
              <a:ext uri="{FF2B5EF4-FFF2-40B4-BE49-F238E27FC236}">
                <a16:creationId xmlns:a16="http://schemas.microsoft.com/office/drawing/2014/main" id="{0015EF2A-4281-2145-B4AA-C6762471A5EB}"/>
              </a:ext>
            </a:extLst>
          </p:cNvPr>
          <p:cNvPicPr>
            <a:picLocks noChangeAspect="1"/>
          </p:cNvPicPr>
          <p:nvPr/>
        </p:nvPicPr>
        <p:blipFill>
          <a:blip r:embed="rId3"/>
          <a:stretch>
            <a:fillRect/>
          </a:stretch>
        </p:blipFill>
        <p:spPr>
          <a:xfrm>
            <a:off x="6313609" y="503402"/>
            <a:ext cx="4748995" cy="2887470"/>
          </a:xfrm>
          <a:prstGeom prst="rect">
            <a:avLst/>
          </a:prstGeom>
        </p:spPr>
      </p:pic>
      <p:pic>
        <p:nvPicPr>
          <p:cNvPr id="8" name="Picture 7" descr="Chart, histogram&#10;&#10;Description automatically generated">
            <a:extLst>
              <a:ext uri="{FF2B5EF4-FFF2-40B4-BE49-F238E27FC236}">
                <a16:creationId xmlns:a16="http://schemas.microsoft.com/office/drawing/2014/main" id="{768F0628-C696-9A46-BA1E-941431703921}"/>
              </a:ext>
            </a:extLst>
          </p:cNvPr>
          <p:cNvPicPr>
            <a:picLocks noChangeAspect="1"/>
          </p:cNvPicPr>
          <p:nvPr/>
        </p:nvPicPr>
        <p:blipFill>
          <a:blip r:embed="rId4"/>
          <a:stretch>
            <a:fillRect/>
          </a:stretch>
        </p:blipFill>
        <p:spPr>
          <a:xfrm>
            <a:off x="706664" y="1305646"/>
            <a:ext cx="4340856" cy="2492864"/>
          </a:xfrm>
          <a:prstGeom prst="rect">
            <a:avLst/>
          </a:prstGeom>
        </p:spPr>
      </p:pic>
      <p:sp>
        <p:nvSpPr>
          <p:cNvPr id="9" name="TextBox 8">
            <a:extLst>
              <a:ext uri="{FF2B5EF4-FFF2-40B4-BE49-F238E27FC236}">
                <a16:creationId xmlns:a16="http://schemas.microsoft.com/office/drawing/2014/main" id="{7FEC1EC5-6A61-1447-BB67-F81ACDAFB023}"/>
              </a:ext>
            </a:extLst>
          </p:cNvPr>
          <p:cNvSpPr txBox="1"/>
          <p:nvPr/>
        </p:nvSpPr>
        <p:spPr>
          <a:xfrm>
            <a:off x="459619" y="1037544"/>
            <a:ext cx="2976033" cy="646331"/>
          </a:xfrm>
          <a:prstGeom prst="rect">
            <a:avLst/>
          </a:prstGeom>
          <a:noFill/>
        </p:spPr>
        <p:txBody>
          <a:bodyPr wrap="square" lIns="91440" tIns="45720" rIns="91440" bIns="45720" rtlCol="0" anchor="t">
            <a:spAutoFit/>
          </a:bodyPr>
          <a:lstStyle/>
          <a:p>
            <a:r>
              <a:rPr lang="en-US" b="1"/>
              <a:t>Frequency of Loan Duration</a:t>
            </a:r>
            <a:r>
              <a:rPr lang="en-US"/>
              <a:t> </a:t>
            </a:r>
          </a:p>
          <a:p>
            <a:endParaRPr lang="en-US"/>
          </a:p>
        </p:txBody>
      </p:sp>
      <p:sp>
        <p:nvSpPr>
          <p:cNvPr id="10" name="TextBox 9">
            <a:extLst>
              <a:ext uri="{FF2B5EF4-FFF2-40B4-BE49-F238E27FC236}">
                <a16:creationId xmlns:a16="http://schemas.microsoft.com/office/drawing/2014/main" id="{ECCCB2A6-F36D-6B43-BE26-52558C76706D}"/>
              </a:ext>
            </a:extLst>
          </p:cNvPr>
          <p:cNvSpPr txBox="1"/>
          <p:nvPr/>
        </p:nvSpPr>
        <p:spPr>
          <a:xfrm>
            <a:off x="5722256" y="881886"/>
            <a:ext cx="2573867" cy="369332"/>
          </a:xfrm>
          <a:prstGeom prst="rect">
            <a:avLst/>
          </a:prstGeom>
          <a:noFill/>
        </p:spPr>
        <p:txBody>
          <a:bodyPr wrap="square" lIns="91440" tIns="45720" rIns="91440" bIns="45720" rtlCol="0" anchor="t">
            <a:spAutoFit/>
          </a:bodyPr>
          <a:lstStyle/>
          <a:p>
            <a:r>
              <a:rPr lang="en-US" b="1"/>
              <a:t>Loan Status</a:t>
            </a:r>
          </a:p>
        </p:txBody>
      </p:sp>
      <p:sp>
        <p:nvSpPr>
          <p:cNvPr id="13" name="TextBox 12">
            <a:extLst>
              <a:ext uri="{FF2B5EF4-FFF2-40B4-BE49-F238E27FC236}">
                <a16:creationId xmlns:a16="http://schemas.microsoft.com/office/drawing/2014/main" id="{7349F412-94C4-4A19-8657-56EE450A5FE7}"/>
              </a:ext>
            </a:extLst>
          </p:cNvPr>
          <p:cNvSpPr txBox="1"/>
          <p:nvPr/>
        </p:nvSpPr>
        <p:spPr>
          <a:xfrm>
            <a:off x="497605" y="4013825"/>
            <a:ext cx="2976033" cy="646331"/>
          </a:xfrm>
          <a:prstGeom prst="rect">
            <a:avLst/>
          </a:prstGeom>
          <a:noFill/>
        </p:spPr>
        <p:txBody>
          <a:bodyPr wrap="square" lIns="91440" tIns="45720" rIns="91440" bIns="45720" rtlCol="0" anchor="t">
            <a:spAutoFit/>
          </a:bodyPr>
          <a:lstStyle/>
          <a:p>
            <a:r>
              <a:rPr lang="en-US" b="1">
                <a:cs typeface="Calibri"/>
              </a:rPr>
              <a:t>Distribution of Grades</a:t>
            </a:r>
            <a:endParaRPr lang="en-US" b="1"/>
          </a:p>
          <a:p>
            <a:endParaRPr lang="en-US"/>
          </a:p>
        </p:txBody>
      </p:sp>
      <p:pic>
        <p:nvPicPr>
          <p:cNvPr id="6" name="Picture 13" descr="Chart, pie chart&#10;&#10;Description automatically generated">
            <a:extLst>
              <a:ext uri="{FF2B5EF4-FFF2-40B4-BE49-F238E27FC236}">
                <a16:creationId xmlns:a16="http://schemas.microsoft.com/office/drawing/2014/main" id="{C2A336C2-757C-42BA-8898-DC9890C35F4A}"/>
              </a:ext>
            </a:extLst>
          </p:cNvPr>
          <p:cNvPicPr>
            <a:picLocks noChangeAspect="1"/>
          </p:cNvPicPr>
          <p:nvPr/>
        </p:nvPicPr>
        <p:blipFill>
          <a:blip r:embed="rId5"/>
          <a:stretch>
            <a:fillRect/>
          </a:stretch>
        </p:blipFill>
        <p:spPr>
          <a:xfrm>
            <a:off x="6267394" y="3767680"/>
            <a:ext cx="4839265" cy="3036257"/>
          </a:xfrm>
          <a:prstGeom prst="rect">
            <a:avLst/>
          </a:prstGeom>
        </p:spPr>
      </p:pic>
      <p:sp>
        <p:nvSpPr>
          <p:cNvPr id="14" name="TextBox 13">
            <a:extLst>
              <a:ext uri="{FF2B5EF4-FFF2-40B4-BE49-F238E27FC236}">
                <a16:creationId xmlns:a16="http://schemas.microsoft.com/office/drawing/2014/main" id="{81ABEF97-3D48-4F3D-A334-99EC3EE417B1}"/>
              </a:ext>
            </a:extLst>
          </p:cNvPr>
          <p:cNvSpPr txBox="1"/>
          <p:nvPr/>
        </p:nvSpPr>
        <p:spPr>
          <a:xfrm>
            <a:off x="6054421" y="3788173"/>
            <a:ext cx="2976033" cy="646331"/>
          </a:xfrm>
          <a:prstGeom prst="rect">
            <a:avLst/>
          </a:prstGeom>
          <a:noFill/>
        </p:spPr>
        <p:txBody>
          <a:bodyPr wrap="square" lIns="91440" tIns="45720" rIns="91440" bIns="45720" rtlCol="0" anchor="t">
            <a:spAutoFit/>
          </a:bodyPr>
          <a:lstStyle/>
          <a:p>
            <a:r>
              <a:rPr lang="en-US" b="1">
                <a:cs typeface="Calibri"/>
              </a:rPr>
              <a:t>Loan Purpose</a:t>
            </a:r>
            <a:endParaRPr lang="en-US" b="1"/>
          </a:p>
          <a:p>
            <a:endParaRPr lang="en-US"/>
          </a:p>
        </p:txBody>
      </p:sp>
      <p:pic>
        <p:nvPicPr>
          <p:cNvPr id="16" name="Picture 16" descr="Chart, histogram&#10;&#10;Description automatically generated">
            <a:extLst>
              <a:ext uri="{FF2B5EF4-FFF2-40B4-BE49-F238E27FC236}">
                <a16:creationId xmlns:a16="http://schemas.microsoft.com/office/drawing/2014/main" id="{52B99CC0-EB4A-412A-89D4-1E50E206C3B3}"/>
              </a:ext>
            </a:extLst>
          </p:cNvPr>
          <p:cNvPicPr>
            <a:picLocks noChangeAspect="1"/>
          </p:cNvPicPr>
          <p:nvPr/>
        </p:nvPicPr>
        <p:blipFill>
          <a:blip r:embed="rId6"/>
          <a:stretch>
            <a:fillRect/>
          </a:stretch>
        </p:blipFill>
        <p:spPr>
          <a:xfrm>
            <a:off x="460829" y="4437264"/>
            <a:ext cx="4380310" cy="2449732"/>
          </a:xfrm>
          <a:prstGeom prst="rect">
            <a:avLst/>
          </a:prstGeom>
        </p:spPr>
      </p:pic>
    </p:spTree>
    <p:extLst>
      <p:ext uri="{BB962C8B-B14F-4D97-AF65-F5344CB8AC3E}">
        <p14:creationId xmlns:p14="http://schemas.microsoft.com/office/powerpoint/2010/main" val="358493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2BDC-F7B8-4499-83A3-03562776A7FD}"/>
              </a:ext>
            </a:extLst>
          </p:cNvPr>
          <p:cNvSpPr>
            <a:spLocks noGrp="1"/>
          </p:cNvSpPr>
          <p:nvPr>
            <p:ph type="title"/>
          </p:nvPr>
        </p:nvSpPr>
        <p:spPr>
          <a:xfrm>
            <a:off x="131196" y="-228487"/>
            <a:ext cx="10515600" cy="1325563"/>
          </a:xfrm>
        </p:spPr>
        <p:txBody>
          <a:bodyPr>
            <a:normAutofit/>
          </a:bodyPr>
          <a:lstStyle/>
          <a:p>
            <a:r>
              <a:rPr lang="en-US" sz="3600" b="1">
                <a:ea typeface="+mj-lt"/>
                <a:cs typeface="+mj-lt"/>
              </a:rPr>
              <a:t>Exploratory Data Analysis</a:t>
            </a:r>
            <a:endParaRPr lang="en-US" sz="3600"/>
          </a:p>
        </p:txBody>
      </p:sp>
      <p:pic>
        <p:nvPicPr>
          <p:cNvPr id="7" name="Picture 7" descr="Chart, bar chart&#10;&#10;Description automatically generated">
            <a:extLst>
              <a:ext uri="{FF2B5EF4-FFF2-40B4-BE49-F238E27FC236}">
                <a16:creationId xmlns:a16="http://schemas.microsoft.com/office/drawing/2014/main" id="{BF625035-3D80-45DB-81BA-54A061A237C4}"/>
              </a:ext>
            </a:extLst>
          </p:cNvPr>
          <p:cNvPicPr>
            <a:picLocks noChangeAspect="1"/>
          </p:cNvPicPr>
          <p:nvPr/>
        </p:nvPicPr>
        <p:blipFill rotWithShape="1">
          <a:blip r:embed="rId2"/>
          <a:srcRect l="3369" t="6650" r="532" b="5115"/>
          <a:stretch/>
        </p:blipFill>
        <p:spPr>
          <a:xfrm>
            <a:off x="2194322" y="4055026"/>
            <a:ext cx="8691840" cy="2754128"/>
          </a:xfrm>
          <a:prstGeom prst="rect">
            <a:avLst/>
          </a:prstGeom>
        </p:spPr>
      </p:pic>
      <p:pic>
        <p:nvPicPr>
          <p:cNvPr id="8" name="Picture 8" descr="Chart, box and whisker chart&#10;&#10;Description automatically generated">
            <a:extLst>
              <a:ext uri="{FF2B5EF4-FFF2-40B4-BE49-F238E27FC236}">
                <a16:creationId xmlns:a16="http://schemas.microsoft.com/office/drawing/2014/main" id="{076339FB-1230-4634-AE89-305455DFD239}"/>
              </a:ext>
            </a:extLst>
          </p:cNvPr>
          <p:cNvPicPr>
            <a:picLocks noChangeAspect="1"/>
          </p:cNvPicPr>
          <p:nvPr/>
        </p:nvPicPr>
        <p:blipFill rotWithShape="1">
          <a:blip r:embed="rId3"/>
          <a:srcRect r="115" b="5285"/>
          <a:stretch/>
        </p:blipFill>
        <p:spPr>
          <a:xfrm>
            <a:off x="6337697" y="767944"/>
            <a:ext cx="5166127" cy="2661380"/>
          </a:xfrm>
          <a:prstGeom prst="rect">
            <a:avLst/>
          </a:prstGeom>
        </p:spPr>
      </p:pic>
      <p:pic>
        <p:nvPicPr>
          <p:cNvPr id="9" name="Picture 9" descr="Chart, box and whisker chart&#10;&#10;Description automatically generated">
            <a:extLst>
              <a:ext uri="{FF2B5EF4-FFF2-40B4-BE49-F238E27FC236}">
                <a16:creationId xmlns:a16="http://schemas.microsoft.com/office/drawing/2014/main" id="{D9157FE3-4552-4A08-97AA-B803FE169F02}"/>
              </a:ext>
            </a:extLst>
          </p:cNvPr>
          <p:cNvPicPr>
            <a:picLocks noChangeAspect="1"/>
          </p:cNvPicPr>
          <p:nvPr/>
        </p:nvPicPr>
        <p:blipFill>
          <a:blip r:embed="rId4"/>
          <a:stretch>
            <a:fillRect/>
          </a:stretch>
        </p:blipFill>
        <p:spPr>
          <a:xfrm>
            <a:off x="473869" y="664502"/>
            <a:ext cx="5255417" cy="2820323"/>
          </a:xfrm>
          <a:prstGeom prst="rect">
            <a:avLst/>
          </a:prstGeom>
        </p:spPr>
      </p:pic>
      <p:sp>
        <p:nvSpPr>
          <p:cNvPr id="13" name="TextBox 12">
            <a:extLst>
              <a:ext uri="{FF2B5EF4-FFF2-40B4-BE49-F238E27FC236}">
                <a16:creationId xmlns:a16="http://schemas.microsoft.com/office/drawing/2014/main" id="{3E437EE3-9A2A-4B9A-94FB-040C7FFE3CA9}"/>
              </a:ext>
            </a:extLst>
          </p:cNvPr>
          <p:cNvSpPr txBox="1"/>
          <p:nvPr/>
        </p:nvSpPr>
        <p:spPr>
          <a:xfrm>
            <a:off x="2315293" y="3679316"/>
            <a:ext cx="7631376" cy="646331"/>
          </a:xfrm>
          <a:prstGeom prst="rect">
            <a:avLst/>
          </a:prstGeom>
          <a:noFill/>
        </p:spPr>
        <p:txBody>
          <a:bodyPr wrap="square" lIns="91440" tIns="45720" rIns="91440" bIns="45720" rtlCol="0" anchor="t">
            <a:spAutoFit/>
          </a:bodyPr>
          <a:lstStyle/>
          <a:p>
            <a:r>
              <a:rPr lang="en-US" b="1">
                <a:cs typeface="Calibri"/>
              </a:rPr>
              <a:t>Funded Amount by Annual Income Broken Down by Grade and Loan Status </a:t>
            </a:r>
            <a:endParaRPr lang="en-US" b="1"/>
          </a:p>
          <a:p>
            <a:endParaRPr lang="en-US"/>
          </a:p>
        </p:txBody>
      </p:sp>
    </p:spTree>
    <p:extLst>
      <p:ext uri="{BB962C8B-B14F-4D97-AF65-F5344CB8AC3E}">
        <p14:creationId xmlns:p14="http://schemas.microsoft.com/office/powerpoint/2010/main" val="68345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A2EA-6A8A-7F43-893B-EF0A28D6809B}"/>
              </a:ext>
            </a:extLst>
          </p:cNvPr>
          <p:cNvSpPr>
            <a:spLocks noGrp="1"/>
          </p:cNvSpPr>
          <p:nvPr>
            <p:ph type="title"/>
          </p:nvPr>
        </p:nvSpPr>
        <p:spPr>
          <a:xfrm>
            <a:off x="430506" y="248641"/>
            <a:ext cx="10515600" cy="1325563"/>
          </a:xfrm>
        </p:spPr>
        <p:txBody>
          <a:bodyPr/>
          <a:lstStyle/>
          <a:p>
            <a:r>
              <a:rPr lang="en-US" b="1"/>
              <a:t>Unsupervised Learning Models</a:t>
            </a:r>
          </a:p>
        </p:txBody>
      </p:sp>
      <p:sp>
        <p:nvSpPr>
          <p:cNvPr id="3" name="Content Placeholder 2">
            <a:extLst>
              <a:ext uri="{FF2B5EF4-FFF2-40B4-BE49-F238E27FC236}">
                <a16:creationId xmlns:a16="http://schemas.microsoft.com/office/drawing/2014/main" id="{0E0C8D9C-8741-624A-B132-316EEFEAD0C7}"/>
              </a:ext>
            </a:extLst>
          </p:cNvPr>
          <p:cNvSpPr>
            <a:spLocks noGrp="1"/>
          </p:cNvSpPr>
          <p:nvPr>
            <p:ph idx="1"/>
          </p:nvPr>
        </p:nvSpPr>
        <p:spPr>
          <a:xfrm>
            <a:off x="745834" y="1690688"/>
            <a:ext cx="10515600" cy="5167312"/>
          </a:xfrm>
        </p:spPr>
        <p:txBody>
          <a:bodyPr/>
          <a:lstStyle/>
          <a:p>
            <a:r>
              <a:rPr lang="en-US"/>
              <a:t>Principal Component Analysis has practical implementation to risk analytics in finance </a:t>
            </a:r>
          </a:p>
          <a:p>
            <a:pPr lvl="1"/>
            <a:r>
              <a:rPr lang="en-US"/>
              <a:t>Good way for investors to evaluate their portfolio returns </a:t>
            </a:r>
          </a:p>
          <a:p>
            <a:pPr lvl="1"/>
            <a:r>
              <a:rPr lang="en-US"/>
              <a:t>Each principal component represents the percentage return on a statistical risk factor </a:t>
            </a:r>
          </a:p>
          <a:p>
            <a:pPr lvl="1"/>
            <a:r>
              <a:rPr lang="en-US"/>
              <a:t>Investors can optimize their portfolios by adjusting weights to match risk/return </a:t>
            </a:r>
          </a:p>
          <a:p>
            <a:pPr marL="514350" indent="-514350">
              <a:buFont typeface="+mj-lt"/>
              <a:buAutoNum type="arabicPeriod"/>
            </a:pPr>
            <a:endParaRPr lang="en-US"/>
          </a:p>
          <a:p>
            <a:pPr marL="0" indent="0">
              <a:buNone/>
            </a:pPr>
            <a:endParaRPr lang="en-US"/>
          </a:p>
          <a:p>
            <a:endParaRPr lang="en-US"/>
          </a:p>
          <a:p>
            <a:endParaRPr lang="en-US"/>
          </a:p>
        </p:txBody>
      </p:sp>
      <p:pic>
        <p:nvPicPr>
          <p:cNvPr id="6" name="Picture 5" descr="Chart, surface chart&#10;&#10;Description automatically generated">
            <a:extLst>
              <a:ext uri="{FF2B5EF4-FFF2-40B4-BE49-F238E27FC236}">
                <a16:creationId xmlns:a16="http://schemas.microsoft.com/office/drawing/2014/main" id="{83662712-E449-664C-9CE0-9287720E20C3}"/>
              </a:ext>
            </a:extLst>
          </p:cNvPr>
          <p:cNvPicPr>
            <a:picLocks noChangeAspect="1"/>
          </p:cNvPicPr>
          <p:nvPr/>
        </p:nvPicPr>
        <p:blipFill>
          <a:blip r:embed="rId3"/>
          <a:stretch>
            <a:fillRect/>
          </a:stretch>
        </p:blipFill>
        <p:spPr>
          <a:xfrm>
            <a:off x="745834" y="4642182"/>
            <a:ext cx="3536146" cy="1850693"/>
          </a:xfrm>
          <a:prstGeom prst="rect">
            <a:avLst/>
          </a:prstGeom>
        </p:spPr>
      </p:pic>
      <p:sp>
        <p:nvSpPr>
          <p:cNvPr id="9" name="TextBox 8">
            <a:extLst>
              <a:ext uri="{FF2B5EF4-FFF2-40B4-BE49-F238E27FC236}">
                <a16:creationId xmlns:a16="http://schemas.microsoft.com/office/drawing/2014/main" id="{287BC1BB-B451-C34D-B1A5-B25DB7676811}"/>
              </a:ext>
            </a:extLst>
          </p:cNvPr>
          <p:cNvSpPr txBox="1"/>
          <p:nvPr/>
        </p:nvSpPr>
        <p:spPr>
          <a:xfrm>
            <a:off x="4189615" y="2028305"/>
            <a:ext cx="184731" cy="369332"/>
          </a:xfrm>
          <a:prstGeom prst="rect">
            <a:avLst/>
          </a:prstGeom>
          <a:noFill/>
        </p:spPr>
        <p:txBody>
          <a:bodyPr wrap="none" rtlCol="0">
            <a:spAutoFit/>
          </a:bodyPr>
          <a:lstStyle/>
          <a:p>
            <a:endParaRPr lang="en-US"/>
          </a:p>
        </p:txBody>
      </p:sp>
      <p:pic>
        <p:nvPicPr>
          <p:cNvPr id="11" name="Picture 10" descr="Chart, scatter chart&#10;&#10;Description automatically generated">
            <a:extLst>
              <a:ext uri="{FF2B5EF4-FFF2-40B4-BE49-F238E27FC236}">
                <a16:creationId xmlns:a16="http://schemas.microsoft.com/office/drawing/2014/main" id="{1852A20D-BE95-184F-BDA4-4D11DA4D72CC}"/>
              </a:ext>
            </a:extLst>
          </p:cNvPr>
          <p:cNvPicPr>
            <a:picLocks noChangeAspect="1"/>
          </p:cNvPicPr>
          <p:nvPr/>
        </p:nvPicPr>
        <p:blipFill>
          <a:blip r:embed="rId4"/>
          <a:stretch>
            <a:fillRect/>
          </a:stretch>
        </p:blipFill>
        <p:spPr>
          <a:xfrm>
            <a:off x="7181238" y="4642181"/>
            <a:ext cx="3948758" cy="1850694"/>
          </a:xfrm>
          <a:prstGeom prst="rect">
            <a:avLst/>
          </a:prstGeom>
        </p:spPr>
      </p:pic>
      <p:sp>
        <p:nvSpPr>
          <p:cNvPr id="12" name="TextBox 11">
            <a:extLst>
              <a:ext uri="{FF2B5EF4-FFF2-40B4-BE49-F238E27FC236}">
                <a16:creationId xmlns:a16="http://schemas.microsoft.com/office/drawing/2014/main" id="{2DBA26FB-4E4D-EB4F-87EF-08529A89E6CF}"/>
              </a:ext>
            </a:extLst>
          </p:cNvPr>
          <p:cNvSpPr txBox="1"/>
          <p:nvPr/>
        </p:nvSpPr>
        <p:spPr>
          <a:xfrm>
            <a:off x="8229077" y="4137198"/>
            <a:ext cx="2558797" cy="646331"/>
          </a:xfrm>
          <a:prstGeom prst="rect">
            <a:avLst/>
          </a:prstGeom>
          <a:noFill/>
        </p:spPr>
        <p:txBody>
          <a:bodyPr wrap="square" rtlCol="0">
            <a:spAutoFit/>
          </a:bodyPr>
          <a:lstStyle/>
          <a:p>
            <a:r>
              <a:rPr lang="en-US">
                <a:hlinkClick r:id="rId5"/>
              </a:rPr>
              <a:t>PCA Visualization</a:t>
            </a:r>
            <a:endParaRPr lang="en-US"/>
          </a:p>
          <a:p>
            <a:endParaRPr lang="en-US"/>
          </a:p>
        </p:txBody>
      </p:sp>
    </p:spTree>
    <p:extLst>
      <p:ext uri="{BB962C8B-B14F-4D97-AF65-F5344CB8AC3E}">
        <p14:creationId xmlns:p14="http://schemas.microsoft.com/office/powerpoint/2010/main" val="2879673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5A1A-251A-484A-9D7A-ADE3421B4D84}"/>
              </a:ext>
            </a:extLst>
          </p:cNvPr>
          <p:cNvSpPr>
            <a:spLocks noGrp="1"/>
          </p:cNvSpPr>
          <p:nvPr>
            <p:ph type="title"/>
          </p:nvPr>
        </p:nvSpPr>
        <p:spPr/>
        <p:txBody>
          <a:bodyPr/>
          <a:lstStyle/>
          <a:p>
            <a:r>
              <a:rPr lang="en-US" b="1"/>
              <a:t>Feature Selection</a:t>
            </a:r>
          </a:p>
        </p:txBody>
      </p:sp>
      <p:sp>
        <p:nvSpPr>
          <p:cNvPr id="3" name="Content Placeholder 2">
            <a:extLst>
              <a:ext uri="{FF2B5EF4-FFF2-40B4-BE49-F238E27FC236}">
                <a16:creationId xmlns:a16="http://schemas.microsoft.com/office/drawing/2014/main" id="{434DBD4F-7F81-BB41-BF8F-1D07B64AE328}"/>
              </a:ext>
            </a:extLst>
          </p:cNvPr>
          <p:cNvSpPr>
            <a:spLocks noGrp="1"/>
          </p:cNvSpPr>
          <p:nvPr>
            <p:ph idx="1"/>
          </p:nvPr>
        </p:nvSpPr>
        <p:spPr/>
        <p:txBody>
          <a:bodyPr>
            <a:normAutofit lnSpcReduction="10000"/>
          </a:bodyPr>
          <a:lstStyle/>
          <a:p>
            <a:pPr marL="514350" indent="-514350">
              <a:buAutoNum type="arabicPeriod"/>
            </a:pPr>
            <a:r>
              <a:rPr lang="en-US"/>
              <a:t>Spearman correlation matrix is used to identify variables with the strongest correlation to the target variable “charge off.” </a:t>
            </a:r>
          </a:p>
          <a:p>
            <a:pPr marL="514350" indent="-514350">
              <a:buAutoNum type="arabicPeriod"/>
            </a:pPr>
            <a:r>
              <a:rPr lang="en-US"/>
              <a:t>Logistic regression and Random Forest use these features as independent variables. </a:t>
            </a:r>
          </a:p>
          <a:p>
            <a:pPr marL="514350" indent="-514350">
              <a:buAutoNum type="arabicPeriod"/>
            </a:pPr>
            <a:r>
              <a:rPr lang="en-US"/>
              <a:t>All financial information is fit to Support Vector Machine, Gradient Boosting, KNN, and Logistic Regression.</a:t>
            </a:r>
          </a:p>
          <a:p>
            <a:pPr marL="514350" indent="-514350">
              <a:buAutoNum type="arabicPeriod"/>
            </a:pPr>
            <a:r>
              <a:rPr lang="en-US"/>
              <a:t>Backwards regression is used to compare feature importance of financial and categorical information.</a:t>
            </a:r>
          </a:p>
          <a:p>
            <a:pPr marL="514350" indent="-514350">
              <a:buAutoNum type="arabicPeriod"/>
            </a:pPr>
            <a:r>
              <a:rPr lang="en-US"/>
              <a:t>Linear regression to predict the Net Annualized Return based on features of a portfolio. </a:t>
            </a:r>
          </a:p>
          <a:p>
            <a:pPr marL="514350" indent="-514350">
              <a:buAutoNum type="arabicPeriod"/>
            </a:pPr>
            <a:endParaRPr lang="en-US"/>
          </a:p>
          <a:p>
            <a:pPr marL="514350" indent="-514350">
              <a:buAutoNum type="arabicPeriod"/>
            </a:pPr>
            <a:endParaRPr lang="en-US"/>
          </a:p>
        </p:txBody>
      </p:sp>
    </p:spTree>
    <p:extLst>
      <p:ext uri="{BB962C8B-B14F-4D97-AF65-F5344CB8AC3E}">
        <p14:creationId xmlns:p14="http://schemas.microsoft.com/office/powerpoint/2010/main" val="2081117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01493-4B85-B34A-A674-FBF0A7CF69C0}"/>
              </a:ext>
            </a:extLst>
          </p:cNvPr>
          <p:cNvSpPr>
            <a:spLocks noGrp="1"/>
          </p:cNvSpPr>
          <p:nvPr>
            <p:ph type="title"/>
          </p:nvPr>
        </p:nvSpPr>
        <p:spPr>
          <a:xfrm>
            <a:off x="838200" y="365125"/>
            <a:ext cx="3970867" cy="1325563"/>
          </a:xfrm>
        </p:spPr>
        <p:txBody>
          <a:bodyPr/>
          <a:lstStyle/>
          <a:p>
            <a:r>
              <a:rPr lang="en-US" b="1"/>
              <a:t>Random Forest</a:t>
            </a:r>
          </a:p>
        </p:txBody>
      </p:sp>
      <p:pic>
        <p:nvPicPr>
          <p:cNvPr id="13" name="Content Placeholder 12" descr="Table&#10;&#10;Description automatically generated">
            <a:extLst>
              <a:ext uri="{FF2B5EF4-FFF2-40B4-BE49-F238E27FC236}">
                <a16:creationId xmlns:a16="http://schemas.microsoft.com/office/drawing/2014/main" id="{96BFF46F-194A-6547-9380-EF5E1B6132A4}"/>
              </a:ext>
            </a:extLst>
          </p:cNvPr>
          <p:cNvPicPr>
            <a:picLocks noGrp="1" noChangeAspect="1"/>
          </p:cNvPicPr>
          <p:nvPr>
            <p:ph idx="1"/>
          </p:nvPr>
        </p:nvPicPr>
        <p:blipFill>
          <a:blip r:embed="rId3"/>
          <a:stretch>
            <a:fillRect/>
          </a:stretch>
        </p:blipFill>
        <p:spPr>
          <a:xfrm>
            <a:off x="1268413" y="1504950"/>
            <a:ext cx="2125816" cy="5176988"/>
          </a:xfrm>
        </p:spPr>
      </p:pic>
      <p:pic>
        <p:nvPicPr>
          <p:cNvPr id="15" name="Picture 14" descr="Graphical user interface, table&#10;&#10;Description automatically generated">
            <a:extLst>
              <a:ext uri="{FF2B5EF4-FFF2-40B4-BE49-F238E27FC236}">
                <a16:creationId xmlns:a16="http://schemas.microsoft.com/office/drawing/2014/main" id="{3F281570-12C9-A140-9985-1C7E8050A46B}"/>
              </a:ext>
            </a:extLst>
          </p:cNvPr>
          <p:cNvPicPr>
            <a:picLocks noChangeAspect="1"/>
          </p:cNvPicPr>
          <p:nvPr/>
        </p:nvPicPr>
        <p:blipFill rotWithShape="1">
          <a:blip r:embed="rId4"/>
          <a:srcRect r="41823"/>
          <a:stretch/>
        </p:blipFill>
        <p:spPr>
          <a:xfrm>
            <a:off x="7855798" y="1504950"/>
            <a:ext cx="2226850" cy="5199017"/>
          </a:xfrm>
          <a:prstGeom prst="rect">
            <a:avLst/>
          </a:prstGeom>
        </p:spPr>
      </p:pic>
      <p:sp>
        <p:nvSpPr>
          <p:cNvPr id="17" name="Title 1">
            <a:extLst>
              <a:ext uri="{FF2B5EF4-FFF2-40B4-BE49-F238E27FC236}">
                <a16:creationId xmlns:a16="http://schemas.microsoft.com/office/drawing/2014/main" id="{95AB2CBA-D55C-F54E-B3BF-3EE93F5DDC10}"/>
              </a:ext>
            </a:extLst>
          </p:cNvPr>
          <p:cNvSpPr txBox="1">
            <a:spLocks/>
          </p:cNvSpPr>
          <p:nvPr/>
        </p:nvSpPr>
        <p:spPr>
          <a:xfrm>
            <a:off x="6445995" y="365124"/>
            <a:ext cx="45776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Logistic Regression</a:t>
            </a:r>
          </a:p>
        </p:txBody>
      </p:sp>
      <p:sp>
        <p:nvSpPr>
          <p:cNvPr id="3" name="TextBox 2">
            <a:extLst>
              <a:ext uri="{FF2B5EF4-FFF2-40B4-BE49-F238E27FC236}">
                <a16:creationId xmlns:a16="http://schemas.microsoft.com/office/drawing/2014/main" id="{FE9B7712-6B22-F849-8783-C3B3374E2D01}"/>
              </a:ext>
            </a:extLst>
          </p:cNvPr>
          <p:cNvSpPr txBox="1"/>
          <p:nvPr/>
        </p:nvSpPr>
        <p:spPr>
          <a:xfrm>
            <a:off x="3645149" y="2389241"/>
            <a:ext cx="3670640" cy="830997"/>
          </a:xfrm>
          <a:prstGeom prst="rect">
            <a:avLst/>
          </a:prstGeom>
          <a:noFill/>
        </p:spPr>
        <p:txBody>
          <a:bodyPr wrap="square" rtlCol="0">
            <a:spAutoFit/>
          </a:bodyPr>
          <a:lstStyle/>
          <a:p>
            <a:pPr marL="285750" indent="-285750">
              <a:buFont typeface="Arial" panose="020B0604020202020204" pitchFamily="34" charset="0"/>
              <a:buChar char="•"/>
            </a:pPr>
            <a:endParaRPr lang="en-US" sz="1000"/>
          </a:p>
          <a:p>
            <a:pPr marL="285750" indent="-285750">
              <a:buFont typeface="Arial" panose="020B0604020202020204" pitchFamily="34" charset="0"/>
              <a:buChar char="•"/>
            </a:pPr>
            <a:endParaRPr lang="en-US" sz="1000"/>
          </a:p>
          <a:p>
            <a:endParaRPr lang="en-US" sz="1000"/>
          </a:p>
          <a:p>
            <a:endParaRPr lang="en-US"/>
          </a:p>
        </p:txBody>
      </p:sp>
    </p:spTree>
    <p:extLst>
      <p:ext uri="{BB962C8B-B14F-4D97-AF65-F5344CB8AC3E}">
        <p14:creationId xmlns:p14="http://schemas.microsoft.com/office/powerpoint/2010/main" val="1731408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1496</Words>
  <Application>Microsoft Macintosh PowerPoint</Application>
  <PresentationFormat>Widescreen</PresentationFormat>
  <Paragraphs>182</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Machine Learning Strategies in Peer-to-Peer Lending </vt:lpstr>
      <vt:lpstr>Overview</vt:lpstr>
      <vt:lpstr>PowerPoint Presentation</vt:lpstr>
      <vt:lpstr>The Data</vt:lpstr>
      <vt:lpstr>Exploratory Data Analysis</vt:lpstr>
      <vt:lpstr>Exploratory Data Analysis</vt:lpstr>
      <vt:lpstr>Unsupervised Learning Models</vt:lpstr>
      <vt:lpstr>Feature Selection</vt:lpstr>
      <vt:lpstr>Random Forest</vt:lpstr>
      <vt:lpstr>Model Evaluation</vt:lpstr>
      <vt:lpstr>PowerPoint Presentation</vt:lpstr>
      <vt:lpstr>Backwards Regression</vt:lpstr>
      <vt:lpstr>The End of LendingClub</vt:lpstr>
      <vt:lpstr>Challenges for AI Based Lending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Courtney Hrdy</dc:creator>
  <cp:lastModifiedBy>Courtney Hrdy</cp:lastModifiedBy>
  <cp:revision>2</cp:revision>
  <dcterms:created xsi:type="dcterms:W3CDTF">2021-12-08T18:11:34Z</dcterms:created>
  <dcterms:modified xsi:type="dcterms:W3CDTF">2021-12-16T23:29:29Z</dcterms:modified>
</cp:coreProperties>
</file>